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8" r:id="rId3"/>
  </p:sldMasterIdLst>
  <p:notesMasterIdLst>
    <p:notesMasterId r:id="rId3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548">
          <p15:clr>
            <a:srgbClr val="000000"/>
          </p15:clr>
        </p15:guide>
        <p15:guide id="2" orient="horz" pos="1440">
          <p15:clr>
            <a:srgbClr val="000000"/>
          </p15:clr>
        </p15:guide>
        <p15:guide id="3" pos="576">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k17UgxeIh9eW1q5cTgdy/F3KV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p:cViewPr varScale="1">
        <p:scale>
          <a:sx n="82" d="100"/>
          <a:sy n="82" d="100"/>
        </p:scale>
        <p:origin x="-976" y="-104"/>
      </p:cViewPr>
      <p:guideLst>
        <p:guide orient="horz" pos="548"/>
        <p:guide orient="horz" pos="1440"/>
        <p:guide pos="5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9" Type="http://customschemas.google.com/relationships/presentationmetadata" Target="metadata"/><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92986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solidFill>
                  <a:srgbClr val="58595B"/>
                </a:solidFill>
                <a:latin typeface="Arial"/>
                <a:ea typeface="Arial"/>
                <a:cs typeface="Arial"/>
                <a:sym typeface="Arial"/>
              </a:rPr>
              <a:t>Smart Upgrades</a:t>
            </a: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r>
              <a:rPr lang="en-US">
                <a:solidFill>
                  <a:srgbClr val="58595B"/>
                </a:solidFill>
                <a:latin typeface="Arial"/>
                <a:ea typeface="Arial"/>
                <a:cs typeface="Arial"/>
                <a:sym typeface="Arial"/>
              </a:rPr>
              <a:t>Renters prefer anything that makes life easier through technology. Property managers and renters alike can benefit from making upgrades in these areas</a:t>
            </a:r>
            <a:endParaRPr>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solidFill>
                  <a:srgbClr val="58595B"/>
                </a:solidFill>
                <a:latin typeface="Arial"/>
                <a:ea typeface="Arial"/>
                <a:cs typeface="Arial"/>
                <a:sym typeface="Arial"/>
              </a:rPr>
              <a:t>Mail Solutions</a:t>
            </a: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r>
              <a:rPr lang="en-US">
                <a:solidFill>
                  <a:srgbClr val="58595B"/>
                </a:solidFill>
                <a:latin typeface="Arial"/>
                <a:ea typeface="Arial"/>
                <a:cs typeface="Arial"/>
                <a:sym typeface="Arial"/>
              </a:rPr>
              <a:t>More than a quarter of renters said they receive at least one package per month, and 27 percent say they’ve had problems with receiving mail. Residents prefer to rent somewhere that offers package lockers that stay accessible around the clock. </a:t>
            </a:r>
            <a:endParaRPr>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solidFill>
                  <a:srgbClr val="58595B"/>
                </a:solidFill>
                <a:latin typeface="Arial"/>
                <a:ea typeface="Arial"/>
                <a:cs typeface="Arial"/>
                <a:sym typeface="Arial"/>
              </a:rPr>
              <a:t>Parking Lot Preferences</a:t>
            </a: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r>
              <a:rPr lang="en-US">
                <a:solidFill>
                  <a:srgbClr val="58595B"/>
                </a:solidFill>
                <a:latin typeface="Arial"/>
                <a:ea typeface="Arial"/>
                <a:cs typeface="Arial"/>
                <a:sym typeface="Arial"/>
              </a:rPr>
              <a:t>Sixty percent said they would pay more every month for a reserved parking spot. </a:t>
            </a:r>
            <a:endParaRPr>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b="1">
                <a:solidFill>
                  <a:srgbClr val="58595B"/>
                </a:solidFill>
                <a:latin typeface="Arial"/>
                <a:ea typeface="Arial"/>
                <a:cs typeface="Arial"/>
                <a:sym typeface="Arial"/>
              </a:rPr>
              <a:t>Premium Amenities and Upgrades</a:t>
            </a:r>
            <a:endParaRPr b="1">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a:solidFill>
                  <a:srgbClr val="58595B"/>
                </a:solidFill>
                <a:latin typeface="Arial"/>
                <a:ea typeface="Arial"/>
                <a:cs typeface="Arial"/>
                <a:sym typeface="Arial"/>
              </a:rPr>
              <a:t>Set your facility apart from the rest with amenity options renters can’t find anywhere else:</a:t>
            </a:r>
            <a:endParaRPr>
              <a:solidFill>
                <a:srgbClr val="58595B"/>
              </a:solidFill>
              <a:latin typeface="Arial"/>
              <a:ea typeface="Arial"/>
              <a:cs typeface="Arial"/>
              <a:sym typeface="Arial"/>
            </a:endParaRPr>
          </a:p>
          <a:p>
            <a:pPr marL="457200" lvl="0" indent="-304800" algn="l" rtl="0">
              <a:lnSpc>
                <a:spcPct val="115000"/>
              </a:lnSpc>
              <a:spcBef>
                <a:spcPts val="0"/>
              </a:spcBef>
              <a:spcAft>
                <a:spcPts val="0"/>
              </a:spcAft>
              <a:buClr>
                <a:srgbClr val="58595B"/>
              </a:buClr>
              <a:buSzPts val="1200"/>
              <a:buChar char="●"/>
            </a:pPr>
            <a:r>
              <a:rPr lang="en-US">
                <a:solidFill>
                  <a:srgbClr val="58595B"/>
                </a:solidFill>
                <a:latin typeface="Arial"/>
                <a:ea typeface="Arial"/>
                <a:cs typeface="Arial"/>
                <a:sym typeface="Arial"/>
              </a:rPr>
              <a:t>Corian, granite or quartz countertops</a:t>
            </a:r>
            <a:endParaRPr>
              <a:solidFill>
                <a:srgbClr val="58595B"/>
              </a:solidFill>
              <a:latin typeface="Arial"/>
              <a:ea typeface="Arial"/>
              <a:cs typeface="Arial"/>
              <a:sym typeface="Arial"/>
            </a:endParaRPr>
          </a:p>
          <a:p>
            <a:pPr marL="457200" lvl="0" indent="-304800" algn="l" rtl="0">
              <a:lnSpc>
                <a:spcPct val="115000"/>
              </a:lnSpc>
              <a:spcBef>
                <a:spcPts val="0"/>
              </a:spcBef>
              <a:spcAft>
                <a:spcPts val="0"/>
              </a:spcAft>
              <a:buClr>
                <a:srgbClr val="58595B"/>
              </a:buClr>
              <a:buSzPts val="1200"/>
              <a:buChar char="●"/>
            </a:pPr>
            <a:r>
              <a:rPr lang="en-US">
                <a:solidFill>
                  <a:srgbClr val="58595B"/>
                </a:solidFill>
                <a:latin typeface="Arial"/>
                <a:ea typeface="Arial"/>
                <a:cs typeface="Arial"/>
                <a:sym typeface="Arial"/>
              </a:rPr>
              <a:t>Large closets</a:t>
            </a:r>
            <a:endParaRPr>
              <a:solidFill>
                <a:srgbClr val="58595B"/>
              </a:solidFill>
              <a:latin typeface="Arial"/>
              <a:ea typeface="Arial"/>
              <a:cs typeface="Arial"/>
              <a:sym typeface="Arial"/>
            </a:endParaRPr>
          </a:p>
          <a:p>
            <a:pPr marL="457200" lvl="0" indent="-304800" algn="l" rtl="0">
              <a:lnSpc>
                <a:spcPct val="115000"/>
              </a:lnSpc>
              <a:spcBef>
                <a:spcPts val="0"/>
              </a:spcBef>
              <a:spcAft>
                <a:spcPts val="0"/>
              </a:spcAft>
              <a:buClr>
                <a:srgbClr val="58595B"/>
              </a:buClr>
              <a:buSzPts val="1200"/>
              <a:buChar char="●"/>
            </a:pPr>
            <a:r>
              <a:rPr lang="en-US">
                <a:solidFill>
                  <a:srgbClr val="58595B"/>
                </a:solidFill>
                <a:latin typeface="Arial"/>
                <a:ea typeface="Arial"/>
                <a:cs typeface="Arial"/>
                <a:sym typeface="Arial"/>
              </a:rPr>
              <a:t>A track or walking trail</a:t>
            </a:r>
            <a:endParaRPr>
              <a:solidFill>
                <a:srgbClr val="58595B"/>
              </a:solidFill>
              <a:latin typeface="Arial"/>
              <a:ea typeface="Arial"/>
              <a:cs typeface="Arial"/>
              <a:sym typeface="Arial"/>
            </a:endParaRPr>
          </a:p>
          <a:p>
            <a:pPr marL="457200" lvl="0" indent="-304800" algn="l" rtl="0">
              <a:lnSpc>
                <a:spcPct val="115000"/>
              </a:lnSpc>
              <a:spcBef>
                <a:spcPts val="0"/>
              </a:spcBef>
              <a:spcAft>
                <a:spcPts val="0"/>
              </a:spcAft>
              <a:buClr>
                <a:srgbClr val="58595B"/>
              </a:buClr>
              <a:buSzPts val="1200"/>
              <a:buChar char="●"/>
            </a:pPr>
            <a:r>
              <a:rPr lang="en-US">
                <a:solidFill>
                  <a:srgbClr val="58595B"/>
                </a:solidFill>
                <a:latin typeface="Arial"/>
                <a:ea typeface="Arial"/>
                <a:cs typeface="Arial"/>
                <a:sym typeface="Arial"/>
              </a:rPr>
              <a:t>USB charger duplex receptacles</a:t>
            </a:r>
            <a:endParaRPr>
              <a:solidFill>
                <a:srgbClr val="58595B"/>
              </a:solidFill>
              <a:latin typeface="Arial"/>
              <a:ea typeface="Arial"/>
              <a:cs typeface="Arial"/>
              <a:sym typeface="Arial"/>
            </a:endParaRPr>
          </a:p>
          <a:p>
            <a:pPr marL="457200" lvl="0" indent="-304800" algn="l" rtl="0">
              <a:lnSpc>
                <a:spcPct val="115000"/>
              </a:lnSpc>
              <a:spcBef>
                <a:spcPts val="0"/>
              </a:spcBef>
              <a:spcAft>
                <a:spcPts val="0"/>
              </a:spcAft>
              <a:buClr>
                <a:srgbClr val="58595B"/>
              </a:buClr>
              <a:buSzPts val="1200"/>
              <a:buChar char="●"/>
            </a:pPr>
            <a:r>
              <a:rPr lang="en-US">
                <a:solidFill>
                  <a:srgbClr val="58595B"/>
                </a:solidFill>
                <a:latin typeface="Arial"/>
                <a:ea typeface="Arial"/>
                <a:cs typeface="Arial"/>
                <a:sym typeface="Arial"/>
              </a:rPr>
              <a:t>State-of-the-art fitness center</a:t>
            </a:r>
            <a:endParaRPr>
              <a:solidFill>
                <a:srgbClr val="58595B"/>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58595B"/>
              </a:solidFill>
              <a:latin typeface="Arial"/>
              <a:ea typeface="Arial"/>
              <a:cs typeface="Arial"/>
              <a:sym typeface="Arial"/>
            </a:endParaRPr>
          </a:p>
          <a:p>
            <a:pPr marL="0" lvl="0" indent="0" algn="l" rtl="0">
              <a:lnSpc>
                <a:spcPct val="115000"/>
              </a:lnSpc>
              <a:spcBef>
                <a:spcPts val="0"/>
              </a:spcBef>
              <a:spcAft>
                <a:spcPts val="0"/>
              </a:spcAft>
              <a:buSzPts val="1400"/>
              <a:buNone/>
            </a:pPr>
            <a:endParaRPr/>
          </a:p>
        </p:txBody>
      </p:sp>
      <p:sp>
        <p:nvSpPr>
          <p:cNvPr id="397" name="Google Shape;39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p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5" name="Google Shape;425;p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3" name="Google Shape;433;p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Real Estate agent uses campaign keywords to search for keywords with the primary objective of learning how to grow their real estate business and to generate their own leads</a:t>
            </a:r>
            <a:endParaRPr/>
          </a:p>
          <a:p>
            <a:pPr marL="171450" lvl="0" indent="-171450" algn="l" rtl="0">
              <a:lnSpc>
                <a:spcPct val="100000"/>
              </a:lnSpc>
              <a:spcBef>
                <a:spcPts val="0"/>
              </a:spcBef>
              <a:spcAft>
                <a:spcPts val="0"/>
              </a:spcAft>
              <a:buClr>
                <a:schemeClr val="dk1"/>
              </a:buClr>
              <a:buSzPts val="1200"/>
              <a:buFont typeface="Arial"/>
              <a:buChar char="•"/>
            </a:pPr>
            <a:r>
              <a:rPr lang="en-US"/>
              <a:t>Zillow Premier Agent PPC ad appears in search results; real estate agent clicks ad</a:t>
            </a:r>
            <a:endParaRPr/>
          </a:p>
          <a:p>
            <a:pPr marL="171450" lvl="0" indent="-171450" algn="l" rtl="0">
              <a:lnSpc>
                <a:spcPct val="100000"/>
              </a:lnSpc>
              <a:spcBef>
                <a:spcPts val="0"/>
              </a:spcBef>
              <a:spcAft>
                <a:spcPts val="0"/>
              </a:spcAft>
              <a:buClr>
                <a:schemeClr val="dk1"/>
              </a:buClr>
              <a:buSzPts val="1200"/>
              <a:buFont typeface="Arial"/>
              <a:buChar char="•"/>
            </a:pPr>
            <a:r>
              <a:rPr lang="en-US"/>
              <a:t>Clicking the ad takes agents to a land page that introduces the Premier Agent program, explains the features of the program (text &amp; video), highlights testimonials (text &amp; video) showing the success of the program. </a:t>
            </a:r>
            <a:endParaRPr/>
          </a:p>
          <a:p>
            <a:pPr marL="171450" lvl="0" indent="-171450" algn="l" rtl="0">
              <a:lnSpc>
                <a:spcPct val="100000"/>
              </a:lnSpc>
              <a:spcBef>
                <a:spcPts val="0"/>
              </a:spcBef>
              <a:spcAft>
                <a:spcPts val="0"/>
              </a:spcAft>
              <a:buClr>
                <a:schemeClr val="dk1"/>
              </a:buClr>
              <a:buSzPts val="1200"/>
              <a:buFont typeface="Arial"/>
              <a:buChar char="•"/>
            </a:pPr>
            <a:r>
              <a:rPr lang="en-US"/>
              <a:t>Real Estate agent is presented with the primary CTA to sign up for more information; real estate agent is entered into drip campaign to receive weekly e-mails to promote the program, ways to brand and grow their business, and special offer to sign up for the new program</a:t>
            </a:r>
            <a:endParaRPr/>
          </a:p>
          <a:p>
            <a:pPr marL="171450" lvl="0" indent="-171450" algn="l" rtl="0">
              <a:lnSpc>
                <a:spcPct val="100000"/>
              </a:lnSpc>
              <a:spcBef>
                <a:spcPts val="0"/>
              </a:spcBef>
              <a:spcAft>
                <a:spcPts val="0"/>
              </a:spcAft>
              <a:buClr>
                <a:schemeClr val="dk1"/>
              </a:buClr>
              <a:buSzPts val="1200"/>
              <a:buFont typeface="Arial"/>
              <a:buChar char="•"/>
            </a:pPr>
            <a:r>
              <a:rPr lang="en-US"/>
              <a:t>If the real estate agent is not ready to receive more information about the program, the secondary CTA is presented to sign up for a webinar about growing a real estate business</a:t>
            </a:r>
            <a:endParaRPr/>
          </a:p>
          <a:p>
            <a:pPr marL="628650" lvl="1" indent="-171450" algn="l" rtl="0">
              <a:lnSpc>
                <a:spcPct val="100000"/>
              </a:lnSpc>
              <a:spcBef>
                <a:spcPts val="0"/>
              </a:spcBef>
              <a:spcAft>
                <a:spcPts val="0"/>
              </a:spcAft>
              <a:buClr>
                <a:schemeClr val="dk1"/>
              </a:buClr>
              <a:buSzPts val="1200"/>
              <a:buFont typeface="Arial"/>
              <a:buChar char="•"/>
            </a:pPr>
            <a:r>
              <a:rPr lang="en-US"/>
              <a:t>Hour long webinar that provides a step-by-step approach to grow a real estate business online told from the point of view of other real estate agents who have successfully used digital tools to grow their business</a:t>
            </a:r>
            <a:endParaRPr/>
          </a:p>
          <a:p>
            <a:pPr marL="1085850" lvl="2" indent="-171450" algn="l" rtl="0">
              <a:lnSpc>
                <a:spcPct val="100000"/>
              </a:lnSpc>
              <a:spcBef>
                <a:spcPts val="0"/>
              </a:spcBef>
              <a:spcAft>
                <a:spcPts val="0"/>
              </a:spcAft>
              <a:buClr>
                <a:schemeClr val="dk1"/>
              </a:buClr>
              <a:buSzPts val="1200"/>
              <a:buFont typeface="Arial"/>
              <a:buChar char="•"/>
            </a:pPr>
            <a:r>
              <a:rPr lang="en-US"/>
              <a:t>Purpose is to provide value to real estate agents and to address their needs as business owners with limited time and budgets</a:t>
            </a:r>
            <a:endParaRPr/>
          </a:p>
          <a:p>
            <a:pPr marL="628650" lvl="1" indent="-171450" algn="l" rtl="0">
              <a:lnSpc>
                <a:spcPct val="100000"/>
              </a:lnSpc>
              <a:spcBef>
                <a:spcPts val="0"/>
              </a:spcBef>
              <a:spcAft>
                <a:spcPts val="0"/>
              </a:spcAft>
              <a:buClr>
                <a:schemeClr val="dk1"/>
              </a:buClr>
              <a:buSzPts val="1200"/>
              <a:buFont typeface="Arial"/>
              <a:buChar char="•"/>
            </a:pPr>
            <a:r>
              <a:rPr lang="en-US"/>
              <a:t>After the webinar, real estate agents are entered into a drip campaign that continues to provide more information about building a business, testimonials, an promoting the Zillow Premier Agent program as the ideal solution</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489" name="Google Shape;489;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Real Estate agent uses campaign keywords to search for keywords with the primary objective of learning how to grow their real estate business and to generate their own leads</a:t>
            </a:r>
            <a:endParaRPr/>
          </a:p>
          <a:p>
            <a:pPr marL="171450" lvl="0" indent="-171450" algn="l" rtl="0">
              <a:lnSpc>
                <a:spcPct val="100000"/>
              </a:lnSpc>
              <a:spcBef>
                <a:spcPts val="0"/>
              </a:spcBef>
              <a:spcAft>
                <a:spcPts val="0"/>
              </a:spcAft>
              <a:buClr>
                <a:schemeClr val="dk1"/>
              </a:buClr>
              <a:buSzPts val="1200"/>
              <a:buFont typeface="Arial"/>
              <a:buChar char="•"/>
            </a:pPr>
            <a:r>
              <a:rPr lang="en-US"/>
              <a:t>Zillow Premier Agent PPC ad appears in search results; real estate agent clicks ad</a:t>
            </a:r>
            <a:endParaRPr/>
          </a:p>
          <a:p>
            <a:pPr marL="171450" lvl="0" indent="-171450" algn="l" rtl="0">
              <a:lnSpc>
                <a:spcPct val="100000"/>
              </a:lnSpc>
              <a:spcBef>
                <a:spcPts val="0"/>
              </a:spcBef>
              <a:spcAft>
                <a:spcPts val="0"/>
              </a:spcAft>
              <a:buClr>
                <a:schemeClr val="dk1"/>
              </a:buClr>
              <a:buSzPts val="1200"/>
              <a:buFont typeface="Arial"/>
              <a:buChar char="•"/>
            </a:pPr>
            <a:r>
              <a:rPr lang="en-US"/>
              <a:t>Clicking the ad takes agents to a land page that introduces the Premier Agent program, explains the features of the program (text &amp; video), highlights testimonials (text &amp; video) showing the success of the program. </a:t>
            </a:r>
            <a:endParaRPr/>
          </a:p>
          <a:p>
            <a:pPr marL="171450" lvl="0" indent="-171450" algn="l" rtl="0">
              <a:lnSpc>
                <a:spcPct val="100000"/>
              </a:lnSpc>
              <a:spcBef>
                <a:spcPts val="0"/>
              </a:spcBef>
              <a:spcAft>
                <a:spcPts val="0"/>
              </a:spcAft>
              <a:buClr>
                <a:schemeClr val="dk1"/>
              </a:buClr>
              <a:buSzPts val="1200"/>
              <a:buFont typeface="Arial"/>
              <a:buChar char="•"/>
            </a:pPr>
            <a:r>
              <a:rPr lang="en-US"/>
              <a:t>Real Estate agent is presented with the primary CTA to sign up for more information; real estate agent is entered into drip campaign to receive weekly e-mails to promote the program, ways to brand and grow their business, and special offer to sign up for the new program</a:t>
            </a:r>
            <a:endParaRPr/>
          </a:p>
          <a:p>
            <a:pPr marL="171450" lvl="0" indent="-171450" algn="l" rtl="0">
              <a:lnSpc>
                <a:spcPct val="100000"/>
              </a:lnSpc>
              <a:spcBef>
                <a:spcPts val="0"/>
              </a:spcBef>
              <a:spcAft>
                <a:spcPts val="0"/>
              </a:spcAft>
              <a:buClr>
                <a:schemeClr val="dk1"/>
              </a:buClr>
              <a:buSzPts val="1200"/>
              <a:buFont typeface="Arial"/>
              <a:buChar char="•"/>
            </a:pPr>
            <a:r>
              <a:rPr lang="en-US"/>
              <a:t>If the real estate agent is not ready to receive more information about the program, the secondary CTA is presented to sign up for a webinar about growing a real estate business</a:t>
            </a:r>
            <a:endParaRPr/>
          </a:p>
          <a:p>
            <a:pPr marL="628650" lvl="1" indent="-171450" algn="l" rtl="0">
              <a:lnSpc>
                <a:spcPct val="100000"/>
              </a:lnSpc>
              <a:spcBef>
                <a:spcPts val="0"/>
              </a:spcBef>
              <a:spcAft>
                <a:spcPts val="0"/>
              </a:spcAft>
              <a:buClr>
                <a:schemeClr val="dk1"/>
              </a:buClr>
              <a:buSzPts val="1200"/>
              <a:buFont typeface="Arial"/>
              <a:buChar char="•"/>
            </a:pPr>
            <a:r>
              <a:rPr lang="en-US"/>
              <a:t>Hour long webinar that provides a step-by-step approach to grow a real estate business online told from the point of view of other real estate agents who have successfully used digital tools to grow their business</a:t>
            </a:r>
            <a:endParaRPr/>
          </a:p>
          <a:p>
            <a:pPr marL="1085850" lvl="2" indent="-171450" algn="l" rtl="0">
              <a:lnSpc>
                <a:spcPct val="100000"/>
              </a:lnSpc>
              <a:spcBef>
                <a:spcPts val="0"/>
              </a:spcBef>
              <a:spcAft>
                <a:spcPts val="0"/>
              </a:spcAft>
              <a:buClr>
                <a:schemeClr val="dk1"/>
              </a:buClr>
              <a:buSzPts val="1200"/>
              <a:buFont typeface="Arial"/>
              <a:buChar char="•"/>
            </a:pPr>
            <a:r>
              <a:rPr lang="en-US"/>
              <a:t>Purpose is to provide value to real estate agents and to address their needs as business owners with limited time and budgets</a:t>
            </a:r>
            <a:endParaRPr/>
          </a:p>
          <a:p>
            <a:pPr marL="628650" lvl="1" indent="-171450" algn="l" rtl="0">
              <a:lnSpc>
                <a:spcPct val="100000"/>
              </a:lnSpc>
              <a:spcBef>
                <a:spcPts val="0"/>
              </a:spcBef>
              <a:spcAft>
                <a:spcPts val="0"/>
              </a:spcAft>
              <a:buClr>
                <a:schemeClr val="dk1"/>
              </a:buClr>
              <a:buSzPts val="1200"/>
              <a:buFont typeface="Arial"/>
              <a:buChar char="•"/>
            </a:pPr>
            <a:r>
              <a:rPr lang="en-US"/>
              <a:t>After the webinar, real estate agents are entered into a drip campaign that continues to provide more information about building a business, testimonials, an promoting the Zillow Premier Agent program as the ideal solution</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509" name="Google Shape;50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Real Estate agent uses campaign keywords to search for keywords with the primary objective of learning how to grow their real estate business and to generate their own leads</a:t>
            </a:r>
            <a:endParaRPr/>
          </a:p>
          <a:p>
            <a:pPr marL="171450" lvl="0" indent="-171450" algn="l" rtl="0">
              <a:lnSpc>
                <a:spcPct val="100000"/>
              </a:lnSpc>
              <a:spcBef>
                <a:spcPts val="0"/>
              </a:spcBef>
              <a:spcAft>
                <a:spcPts val="0"/>
              </a:spcAft>
              <a:buClr>
                <a:schemeClr val="dk1"/>
              </a:buClr>
              <a:buSzPts val="1200"/>
              <a:buFont typeface="Arial"/>
              <a:buChar char="•"/>
            </a:pPr>
            <a:r>
              <a:rPr lang="en-US"/>
              <a:t>Zillow Premier Agent PPC ad appears in search results; real estate agent clicks ad</a:t>
            </a:r>
            <a:endParaRPr/>
          </a:p>
          <a:p>
            <a:pPr marL="171450" lvl="0" indent="-171450" algn="l" rtl="0">
              <a:lnSpc>
                <a:spcPct val="100000"/>
              </a:lnSpc>
              <a:spcBef>
                <a:spcPts val="0"/>
              </a:spcBef>
              <a:spcAft>
                <a:spcPts val="0"/>
              </a:spcAft>
              <a:buClr>
                <a:schemeClr val="dk1"/>
              </a:buClr>
              <a:buSzPts val="1200"/>
              <a:buFont typeface="Arial"/>
              <a:buChar char="•"/>
            </a:pPr>
            <a:r>
              <a:rPr lang="en-US"/>
              <a:t>Clicking the ad takes agents to a land page that introduces the Premier Agent program, explains the features of the program (text &amp; video), highlights testimonials (text &amp; video) showing the success of the program. </a:t>
            </a:r>
            <a:endParaRPr/>
          </a:p>
          <a:p>
            <a:pPr marL="171450" lvl="0" indent="-171450" algn="l" rtl="0">
              <a:lnSpc>
                <a:spcPct val="100000"/>
              </a:lnSpc>
              <a:spcBef>
                <a:spcPts val="0"/>
              </a:spcBef>
              <a:spcAft>
                <a:spcPts val="0"/>
              </a:spcAft>
              <a:buClr>
                <a:schemeClr val="dk1"/>
              </a:buClr>
              <a:buSzPts val="1200"/>
              <a:buFont typeface="Arial"/>
              <a:buChar char="•"/>
            </a:pPr>
            <a:r>
              <a:rPr lang="en-US"/>
              <a:t>Real Estate agent is presented with the primary CTA to sign up for more information; real estate agent is entered into drip campaign to receive weekly e-mails to promote the program, ways to brand and grow their business, and special offer to sign up for the new program</a:t>
            </a:r>
            <a:endParaRPr/>
          </a:p>
          <a:p>
            <a:pPr marL="171450" lvl="0" indent="-171450" algn="l" rtl="0">
              <a:lnSpc>
                <a:spcPct val="100000"/>
              </a:lnSpc>
              <a:spcBef>
                <a:spcPts val="0"/>
              </a:spcBef>
              <a:spcAft>
                <a:spcPts val="0"/>
              </a:spcAft>
              <a:buClr>
                <a:schemeClr val="dk1"/>
              </a:buClr>
              <a:buSzPts val="1200"/>
              <a:buFont typeface="Arial"/>
              <a:buChar char="•"/>
            </a:pPr>
            <a:r>
              <a:rPr lang="en-US"/>
              <a:t>If the real estate agent is not ready to receive more information about the program, the secondary CTA is presented to sign up for a webinar about growing a real estate business</a:t>
            </a:r>
            <a:endParaRPr/>
          </a:p>
          <a:p>
            <a:pPr marL="628650" lvl="1" indent="-171450" algn="l" rtl="0">
              <a:lnSpc>
                <a:spcPct val="100000"/>
              </a:lnSpc>
              <a:spcBef>
                <a:spcPts val="0"/>
              </a:spcBef>
              <a:spcAft>
                <a:spcPts val="0"/>
              </a:spcAft>
              <a:buClr>
                <a:schemeClr val="dk1"/>
              </a:buClr>
              <a:buSzPts val="1200"/>
              <a:buFont typeface="Arial"/>
              <a:buChar char="•"/>
            </a:pPr>
            <a:r>
              <a:rPr lang="en-US"/>
              <a:t>Hour long webinar that provides a step-by-step approach to grow a real estate business online told from the point of view of other real estate agents who have successfully used digital tools to grow their business</a:t>
            </a:r>
            <a:endParaRPr/>
          </a:p>
          <a:p>
            <a:pPr marL="1085850" lvl="2" indent="-171450" algn="l" rtl="0">
              <a:lnSpc>
                <a:spcPct val="100000"/>
              </a:lnSpc>
              <a:spcBef>
                <a:spcPts val="0"/>
              </a:spcBef>
              <a:spcAft>
                <a:spcPts val="0"/>
              </a:spcAft>
              <a:buClr>
                <a:schemeClr val="dk1"/>
              </a:buClr>
              <a:buSzPts val="1200"/>
              <a:buFont typeface="Arial"/>
              <a:buChar char="•"/>
            </a:pPr>
            <a:r>
              <a:rPr lang="en-US"/>
              <a:t>Purpose is to provide value to real estate agents and to address their needs as business owners with limited time and budgets</a:t>
            </a:r>
            <a:endParaRPr/>
          </a:p>
          <a:p>
            <a:pPr marL="628650" lvl="1" indent="-171450" algn="l" rtl="0">
              <a:lnSpc>
                <a:spcPct val="100000"/>
              </a:lnSpc>
              <a:spcBef>
                <a:spcPts val="0"/>
              </a:spcBef>
              <a:spcAft>
                <a:spcPts val="0"/>
              </a:spcAft>
              <a:buClr>
                <a:schemeClr val="dk1"/>
              </a:buClr>
              <a:buSzPts val="1200"/>
              <a:buFont typeface="Arial"/>
              <a:buChar char="•"/>
            </a:pPr>
            <a:r>
              <a:rPr lang="en-US"/>
              <a:t>After the webinar, real estate agents are entered into a drip campaign that continues to provide more information about building a business, testimonials, an promoting the Zillow Premier Agent program as the ideal solution</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516" name="Google Shape;516;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Real Estate agent uses campaign keywords to search for keywords with the primary objective of learning how to grow their real estate business and to generate their own leads</a:t>
            </a:r>
            <a:endParaRPr/>
          </a:p>
          <a:p>
            <a:pPr marL="171450" lvl="0" indent="-171450" algn="l" rtl="0">
              <a:lnSpc>
                <a:spcPct val="100000"/>
              </a:lnSpc>
              <a:spcBef>
                <a:spcPts val="0"/>
              </a:spcBef>
              <a:spcAft>
                <a:spcPts val="0"/>
              </a:spcAft>
              <a:buClr>
                <a:schemeClr val="dk1"/>
              </a:buClr>
              <a:buSzPts val="1200"/>
              <a:buFont typeface="Arial"/>
              <a:buChar char="•"/>
            </a:pPr>
            <a:r>
              <a:rPr lang="en-US"/>
              <a:t>Zillow Premier Agent PPC ad appears in search results; real estate agent clicks ad</a:t>
            </a:r>
            <a:endParaRPr/>
          </a:p>
          <a:p>
            <a:pPr marL="171450" lvl="0" indent="-171450" algn="l" rtl="0">
              <a:lnSpc>
                <a:spcPct val="100000"/>
              </a:lnSpc>
              <a:spcBef>
                <a:spcPts val="0"/>
              </a:spcBef>
              <a:spcAft>
                <a:spcPts val="0"/>
              </a:spcAft>
              <a:buClr>
                <a:schemeClr val="dk1"/>
              </a:buClr>
              <a:buSzPts val="1200"/>
              <a:buFont typeface="Arial"/>
              <a:buChar char="•"/>
            </a:pPr>
            <a:r>
              <a:rPr lang="en-US"/>
              <a:t>Clicking the ad takes agents to a land page that introduces the Premier Agent program, explains the features of the program (text &amp; video), highlights testimonials (text &amp; video) showing the success of the program. </a:t>
            </a:r>
            <a:endParaRPr/>
          </a:p>
          <a:p>
            <a:pPr marL="171450" lvl="0" indent="-171450" algn="l" rtl="0">
              <a:lnSpc>
                <a:spcPct val="100000"/>
              </a:lnSpc>
              <a:spcBef>
                <a:spcPts val="0"/>
              </a:spcBef>
              <a:spcAft>
                <a:spcPts val="0"/>
              </a:spcAft>
              <a:buClr>
                <a:schemeClr val="dk1"/>
              </a:buClr>
              <a:buSzPts val="1200"/>
              <a:buFont typeface="Arial"/>
              <a:buChar char="•"/>
            </a:pPr>
            <a:r>
              <a:rPr lang="en-US"/>
              <a:t>Real Estate agent is presented with the primary CTA to sign up for more information; real estate agent is entered into drip campaign to receive weekly e-mails to promote the program, ways to brand and grow their business, and special offer to sign up for the new program</a:t>
            </a:r>
            <a:endParaRPr/>
          </a:p>
          <a:p>
            <a:pPr marL="171450" lvl="0" indent="-171450" algn="l" rtl="0">
              <a:lnSpc>
                <a:spcPct val="100000"/>
              </a:lnSpc>
              <a:spcBef>
                <a:spcPts val="0"/>
              </a:spcBef>
              <a:spcAft>
                <a:spcPts val="0"/>
              </a:spcAft>
              <a:buClr>
                <a:schemeClr val="dk1"/>
              </a:buClr>
              <a:buSzPts val="1200"/>
              <a:buFont typeface="Arial"/>
              <a:buChar char="•"/>
            </a:pPr>
            <a:r>
              <a:rPr lang="en-US"/>
              <a:t>If the real estate agent is not ready to receive more information about the program, the secondary CTA is presented to sign up for a webinar about growing a real estate business</a:t>
            </a:r>
            <a:endParaRPr/>
          </a:p>
          <a:p>
            <a:pPr marL="628650" lvl="1" indent="-171450" algn="l" rtl="0">
              <a:lnSpc>
                <a:spcPct val="100000"/>
              </a:lnSpc>
              <a:spcBef>
                <a:spcPts val="0"/>
              </a:spcBef>
              <a:spcAft>
                <a:spcPts val="0"/>
              </a:spcAft>
              <a:buClr>
                <a:schemeClr val="dk1"/>
              </a:buClr>
              <a:buSzPts val="1200"/>
              <a:buFont typeface="Arial"/>
              <a:buChar char="•"/>
            </a:pPr>
            <a:r>
              <a:rPr lang="en-US"/>
              <a:t>Hour long webinar that provides a step-by-step approach to grow a real estate business online told from the point of view of other real estate agents who have successfully used digital tools to grow their business</a:t>
            </a:r>
            <a:endParaRPr/>
          </a:p>
          <a:p>
            <a:pPr marL="1085850" lvl="2" indent="-171450" algn="l" rtl="0">
              <a:lnSpc>
                <a:spcPct val="100000"/>
              </a:lnSpc>
              <a:spcBef>
                <a:spcPts val="0"/>
              </a:spcBef>
              <a:spcAft>
                <a:spcPts val="0"/>
              </a:spcAft>
              <a:buClr>
                <a:schemeClr val="dk1"/>
              </a:buClr>
              <a:buSzPts val="1200"/>
              <a:buFont typeface="Arial"/>
              <a:buChar char="•"/>
            </a:pPr>
            <a:r>
              <a:rPr lang="en-US"/>
              <a:t>Purpose is to provide value to real estate agents and to address their needs as business owners with limited time and budgets</a:t>
            </a:r>
            <a:endParaRPr/>
          </a:p>
          <a:p>
            <a:pPr marL="628650" lvl="1" indent="-171450" algn="l" rtl="0">
              <a:lnSpc>
                <a:spcPct val="100000"/>
              </a:lnSpc>
              <a:spcBef>
                <a:spcPts val="0"/>
              </a:spcBef>
              <a:spcAft>
                <a:spcPts val="0"/>
              </a:spcAft>
              <a:buClr>
                <a:schemeClr val="dk1"/>
              </a:buClr>
              <a:buSzPts val="1200"/>
              <a:buFont typeface="Arial"/>
              <a:buChar char="•"/>
            </a:pPr>
            <a:r>
              <a:rPr lang="en-US"/>
              <a:t>After the webinar, real estate agents are entered into a drip campaign that continues to provide more information about building a business, testimonials, an promoting the Zillow Premier Agent program as the ideal solution</a:t>
            </a:r>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526" name="Google Shape;526;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0"/>
              </a:spcAft>
              <a:buClr>
                <a:schemeClr val="dk1"/>
              </a:buClr>
              <a:buSzPts val="1200"/>
              <a:buFont typeface="Arial"/>
              <a:buNone/>
            </a:pPr>
            <a:endParaRPr/>
          </a:p>
        </p:txBody>
      </p:sp>
      <p:sp>
        <p:nvSpPr>
          <p:cNvPr id="536" name="Google Shape;536;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543" name="Google Shape;543;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Clr>
                <a:schemeClr val="dk1"/>
              </a:buClr>
              <a:buSzPts val="1200"/>
              <a:buFont typeface="Arial"/>
              <a:buNone/>
            </a:pPr>
            <a:endParaRPr/>
          </a:p>
        </p:txBody>
      </p:sp>
      <p:sp>
        <p:nvSpPr>
          <p:cNvPr id="550" name="Google Shape;550;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5"/>
        <p:cNvGrpSpPr/>
        <p:nvPr/>
      </p:nvGrpSpPr>
      <p:grpSpPr>
        <a:xfrm>
          <a:off x="0" y="0"/>
          <a:ext cx="0" cy="0"/>
          <a:chOff x="0" y="0"/>
          <a:chExt cx="0" cy="0"/>
        </a:xfrm>
      </p:grpSpPr>
      <p:sp>
        <p:nvSpPr>
          <p:cNvPr id="16" name="Google Shape;16;p29"/>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7" name="Google Shape;17;p29"/>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lvl="0" algn="l">
              <a:lnSpc>
                <a:spcPct val="100000"/>
              </a:lnSpc>
              <a:spcBef>
                <a:spcPts val="360"/>
              </a:spcBef>
              <a:spcAft>
                <a:spcPts val="0"/>
              </a:spcAft>
              <a:buSzPts val="1800"/>
              <a:buNone/>
              <a:defRPr>
                <a:solidFill>
                  <a:schemeClr val="l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a:endParaRPr/>
          </a:p>
        </p:txBody>
      </p:sp>
      <p:sp>
        <p:nvSpPr>
          <p:cNvPr id="19" name="Google Shape;19;p2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9"/>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rm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3"/>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rmAutofit/>
          </a:bodyPr>
          <a:lstStyle>
            <a:lvl1pPr marR="0" lvl="0" algn="ctr" rtl="0">
              <a:lnSpc>
                <a:spcPct val="100000"/>
              </a:lnSpc>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82" name="Google Shape;82;p43"/>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83" name="Google Shape;83;p4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6"/>
        <p:cNvGrpSpPr/>
        <p:nvPr/>
      </p:nvGrpSpPr>
      <p:grpSpPr>
        <a:xfrm>
          <a:off x="0" y="0"/>
          <a:ext cx="0" cy="0"/>
          <a:chOff x="0" y="0"/>
          <a:chExt cx="0" cy="0"/>
        </a:xfrm>
      </p:grpSpPr>
      <p:sp>
        <p:nvSpPr>
          <p:cNvPr id="87" name="Google Shape;87;p44"/>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88" name="Google Shape;88;p44"/>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200"/>
              <a:buFont typeface="Century Gothic"/>
              <a:buNone/>
              <a:defRPr sz="42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4"/>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90" name="Google Shape;90;p44"/>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91" name="Google Shape;91;p4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4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45"/>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96" name="Google Shape;96;p45"/>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5"/>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98" name="Google Shape;98;p4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4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101"/>
        <p:cNvGrpSpPr/>
        <p:nvPr/>
      </p:nvGrpSpPr>
      <p:grpSpPr>
        <a:xfrm>
          <a:off x="0" y="0"/>
          <a:ext cx="0" cy="0"/>
          <a:chOff x="0" y="0"/>
          <a:chExt cx="0" cy="0"/>
        </a:xfrm>
      </p:grpSpPr>
      <p:sp>
        <p:nvSpPr>
          <p:cNvPr id="102" name="Google Shape;102;p46"/>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03" name="Google Shape;103;p46"/>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6"/>
          <p:cNvSpPr txBox="1">
            <a:spLocks noGrp="1"/>
          </p:cNvSpPr>
          <p:nvPr>
            <p:ph type="body" idx="1"/>
          </p:nvPr>
        </p:nvSpPr>
        <p:spPr>
          <a:xfrm rot="5400000">
            <a:off x="4254444" y="-1260043"/>
            <a:ext cx="3674397" cy="1056328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05" name="Google Shape;105;p4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4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4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108"/>
        <p:cNvGrpSpPr/>
        <p:nvPr/>
      </p:nvGrpSpPr>
      <p:grpSpPr>
        <a:xfrm>
          <a:off x="0" y="0"/>
          <a:ext cx="0" cy="0"/>
          <a:chOff x="0" y="0"/>
          <a:chExt cx="0" cy="0"/>
        </a:xfrm>
      </p:grpSpPr>
      <p:sp>
        <p:nvSpPr>
          <p:cNvPr id="109" name="Google Shape;109;p47"/>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10" name="Google Shape;110;p47"/>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7"/>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12" name="Google Shape;112;p47"/>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47"/>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7"/>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121"/>
        <p:cNvGrpSpPr/>
        <p:nvPr/>
      </p:nvGrpSpPr>
      <p:grpSpPr>
        <a:xfrm>
          <a:off x="0" y="0"/>
          <a:ext cx="0" cy="0"/>
          <a:chOff x="0" y="0"/>
          <a:chExt cx="0" cy="0"/>
        </a:xfrm>
      </p:grpSpPr>
      <p:sp>
        <p:nvSpPr>
          <p:cNvPr id="122" name="Google Shape;122;p31"/>
          <p:cNvSpPr/>
          <p:nvPr/>
        </p:nvSpPr>
        <p:spPr>
          <a:xfrm>
            <a:off x="-131100" y="-367075"/>
            <a:ext cx="12642178" cy="2185974"/>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rgbClr val="00C6BB"/>
            </a:solidFill>
            <a:prstDash val="solid"/>
            <a:round/>
            <a:headEnd type="none" w="sm" len="sm"/>
            <a:tailEnd type="none" w="sm" len="sm"/>
          </a:ln>
        </p:spPr>
      </p:sp>
      <p:sp>
        <p:nvSpPr>
          <p:cNvPr id="123" name="Google Shape;123;p31"/>
          <p:cNvSpPr txBox="1"/>
          <p:nvPr/>
        </p:nvSpPr>
        <p:spPr>
          <a:xfrm>
            <a:off x="678900" y="240675"/>
            <a:ext cx="10572000" cy="1034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FFFFFF"/>
              </a:solidFill>
              <a:latin typeface="Century Gothic"/>
              <a:ea typeface="Century Gothic"/>
              <a:cs typeface="Century Gothic"/>
              <a:sym typeface="Century Gothic"/>
            </a:endParaRPr>
          </a:p>
        </p:txBody>
      </p:sp>
      <p:sp>
        <p:nvSpPr>
          <p:cNvPr id="124" name="Google Shape;124;p31"/>
          <p:cNvSpPr txBox="1">
            <a:spLocks noGrp="1"/>
          </p:cNvSpPr>
          <p:nvPr>
            <p:ph type="body" idx="1"/>
          </p:nvPr>
        </p:nvSpPr>
        <p:spPr>
          <a:xfrm>
            <a:off x="818712" y="2222287"/>
            <a:ext cx="10554600" cy="36366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25" name="Google Shape;125;p31"/>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1"/>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1"/>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32"/>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32"/>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32"/>
        <p:cNvGrpSpPr/>
        <p:nvPr/>
      </p:nvGrpSpPr>
      <p:grpSpPr>
        <a:xfrm>
          <a:off x="0" y="0"/>
          <a:ext cx="0" cy="0"/>
          <a:chOff x="0" y="0"/>
          <a:chExt cx="0" cy="0"/>
        </a:xfrm>
      </p:grpSpPr>
      <p:sp>
        <p:nvSpPr>
          <p:cNvPr id="133" name="Google Shape;133;p61"/>
          <p:cNvSpPr/>
          <p:nvPr/>
        </p:nvSpPr>
        <p:spPr>
          <a:xfrm>
            <a:off x="0" y="-3175"/>
            <a:ext cx="12192005"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34" name="Google Shape;134;p61"/>
          <p:cNvSpPr txBox="1">
            <a:spLocks noGrp="1"/>
          </p:cNvSpPr>
          <p:nvPr>
            <p:ph type="ctrTitle"/>
          </p:nvPr>
        </p:nvSpPr>
        <p:spPr>
          <a:xfrm>
            <a:off x="810001" y="1449147"/>
            <a:ext cx="10572000" cy="29712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61"/>
          <p:cNvSpPr txBox="1">
            <a:spLocks noGrp="1"/>
          </p:cNvSpPr>
          <p:nvPr>
            <p:ph type="subTitle" idx="1"/>
          </p:nvPr>
        </p:nvSpPr>
        <p:spPr>
          <a:xfrm>
            <a:off x="810001" y="5280847"/>
            <a:ext cx="10572000" cy="4350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lvl="0" algn="l">
              <a:lnSpc>
                <a:spcPct val="100000"/>
              </a:lnSpc>
              <a:spcBef>
                <a:spcPts val="360"/>
              </a:spcBef>
              <a:spcAft>
                <a:spcPts val="0"/>
              </a:spcAft>
              <a:buSzPts val="1800"/>
              <a:buNone/>
              <a:defRPr>
                <a:solidFill>
                  <a:schemeClr val="l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a:endParaRPr/>
          </a:p>
        </p:txBody>
      </p:sp>
      <p:sp>
        <p:nvSpPr>
          <p:cNvPr id="136" name="Google Shape;136;p61"/>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61"/>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61"/>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139"/>
        <p:cNvGrpSpPr/>
        <p:nvPr/>
      </p:nvGrpSpPr>
      <p:grpSpPr>
        <a:xfrm>
          <a:off x="0" y="0"/>
          <a:ext cx="0" cy="0"/>
          <a:chOff x="0" y="0"/>
          <a:chExt cx="0" cy="0"/>
        </a:xfrm>
      </p:grpSpPr>
      <p:sp>
        <p:nvSpPr>
          <p:cNvPr id="140" name="Google Shape;140;p62"/>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62"/>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62"/>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143"/>
        <p:cNvGrpSpPr/>
        <p:nvPr/>
      </p:nvGrpSpPr>
      <p:grpSpPr>
        <a:xfrm>
          <a:off x="0" y="0"/>
          <a:ext cx="0" cy="0"/>
          <a:chOff x="0" y="0"/>
          <a:chExt cx="0" cy="0"/>
        </a:xfrm>
      </p:grpSpPr>
      <p:sp>
        <p:nvSpPr>
          <p:cNvPr id="144" name="Google Shape;144;p63"/>
          <p:cNvSpPr/>
          <p:nvPr/>
        </p:nvSpPr>
        <p:spPr>
          <a:xfrm>
            <a:off x="0" y="1"/>
            <a:ext cx="12192005"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45" name="Google Shape;145;p63"/>
          <p:cNvSpPr txBox="1">
            <a:spLocks noGrp="1"/>
          </p:cNvSpPr>
          <p:nvPr>
            <p:ph type="title"/>
          </p:nvPr>
        </p:nvSpPr>
        <p:spPr>
          <a:xfrm>
            <a:off x="810000" y="2951396"/>
            <a:ext cx="10561500"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lnSpc>
                <a:spcPct val="100000"/>
              </a:lnSpc>
              <a:spcBef>
                <a:spcPts val="0"/>
              </a:spcBef>
              <a:spcAft>
                <a:spcPts val="0"/>
              </a:spcAft>
              <a:buClr>
                <a:srgbClr val="FEFEFE"/>
              </a:buClr>
              <a:buSzPts val="4800"/>
              <a:buFont typeface="Century Gothic"/>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63"/>
          <p:cNvSpPr txBox="1">
            <a:spLocks noGrp="1"/>
          </p:cNvSpPr>
          <p:nvPr>
            <p:ph type="body" idx="1"/>
          </p:nvPr>
        </p:nvSpPr>
        <p:spPr>
          <a:xfrm>
            <a:off x="810000" y="5281201"/>
            <a:ext cx="10561500" cy="4341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147" name="Google Shape;147;p63"/>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63"/>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63"/>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2"/>
        <p:cNvGrpSpPr/>
        <p:nvPr/>
      </p:nvGrpSpPr>
      <p:grpSpPr>
        <a:xfrm>
          <a:off x="0" y="0"/>
          <a:ext cx="0" cy="0"/>
          <a:chOff x="0" y="0"/>
          <a:chExt cx="0" cy="0"/>
        </a:xfrm>
      </p:grpSpPr>
      <p:sp>
        <p:nvSpPr>
          <p:cNvPr id="23" name="Google Shape;23;p35"/>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4" name="Google Shape;24;p35"/>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6" name="Google Shape;26;p3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150"/>
        <p:cNvGrpSpPr/>
        <p:nvPr/>
      </p:nvGrpSpPr>
      <p:grpSpPr>
        <a:xfrm>
          <a:off x="0" y="0"/>
          <a:ext cx="0" cy="0"/>
          <a:chOff x="0" y="0"/>
          <a:chExt cx="0" cy="0"/>
        </a:xfrm>
      </p:grpSpPr>
      <p:sp>
        <p:nvSpPr>
          <p:cNvPr id="151" name="Google Shape;151;p64"/>
          <p:cNvSpPr/>
          <p:nvPr/>
        </p:nvSpPr>
        <p:spPr>
          <a:xfrm>
            <a:off x="-131100" y="-367075"/>
            <a:ext cx="12642178" cy="2185974"/>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rgbClr val="00C6BB"/>
            </a:solidFill>
            <a:prstDash val="solid"/>
            <a:round/>
            <a:headEnd type="none" w="sm" len="sm"/>
            <a:tailEnd type="none" w="sm" len="sm"/>
          </a:ln>
        </p:spPr>
      </p:sp>
      <p:sp>
        <p:nvSpPr>
          <p:cNvPr id="152" name="Google Shape;152;p64"/>
          <p:cNvSpPr txBox="1">
            <a:spLocks noGrp="1"/>
          </p:cNvSpPr>
          <p:nvPr>
            <p:ph type="body" idx="1"/>
          </p:nvPr>
        </p:nvSpPr>
        <p:spPr>
          <a:xfrm>
            <a:off x="818712" y="2222287"/>
            <a:ext cx="5185800" cy="36387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3" name="Google Shape;153;p64"/>
          <p:cNvSpPr txBox="1">
            <a:spLocks noGrp="1"/>
          </p:cNvSpPr>
          <p:nvPr>
            <p:ph type="body" idx="2"/>
          </p:nvPr>
        </p:nvSpPr>
        <p:spPr>
          <a:xfrm>
            <a:off x="6187415" y="2222287"/>
            <a:ext cx="5194500" cy="36387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54" name="Google Shape;154;p64"/>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64"/>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64"/>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157"/>
        <p:cNvGrpSpPr/>
        <p:nvPr/>
      </p:nvGrpSpPr>
      <p:grpSpPr>
        <a:xfrm>
          <a:off x="0" y="0"/>
          <a:ext cx="0" cy="0"/>
          <a:chOff x="0" y="0"/>
          <a:chExt cx="0" cy="0"/>
        </a:xfrm>
      </p:grpSpPr>
      <p:sp>
        <p:nvSpPr>
          <p:cNvPr id="158" name="Google Shape;158;p65"/>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59" name="Google Shape;159;p65"/>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65"/>
          <p:cNvSpPr txBox="1">
            <a:spLocks noGrp="1"/>
          </p:cNvSpPr>
          <p:nvPr>
            <p:ph type="body" idx="1"/>
          </p:nvPr>
        </p:nvSpPr>
        <p:spPr>
          <a:xfrm>
            <a:off x="814728" y="2174875"/>
            <a:ext cx="5190000" cy="576300"/>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1" name="Google Shape;161;p65"/>
          <p:cNvSpPr txBox="1">
            <a:spLocks noGrp="1"/>
          </p:cNvSpPr>
          <p:nvPr>
            <p:ph type="body" idx="2"/>
          </p:nvPr>
        </p:nvSpPr>
        <p:spPr>
          <a:xfrm>
            <a:off x="814729" y="2751138"/>
            <a:ext cx="5190000" cy="31098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2" name="Google Shape;162;p65"/>
          <p:cNvSpPr txBox="1">
            <a:spLocks noGrp="1"/>
          </p:cNvSpPr>
          <p:nvPr>
            <p:ph type="body" idx="3"/>
          </p:nvPr>
        </p:nvSpPr>
        <p:spPr>
          <a:xfrm>
            <a:off x="6187415" y="2174875"/>
            <a:ext cx="5194500" cy="576300"/>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163" name="Google Shape;163;p65"/>
          <p:cNvSpPr txBox="1">
            <a:spLocks noGrp="1"/>
          </p:cNvSpPr>
          <p:nvPr>
            <p:ph type="body" idx="4"/>
          </p:nvPr>
        </p:nvSpPr>
        <p:spPr>
          <a:xfrm>
            <a:off x="6187415" y="2751138"/>
            <a:ext cx="5194500" cy="31098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64" name="Google Shape;164;p65"/>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65"/>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65"/>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167"/>
        <p:cNvGrpSpPr/>
        <p:nvPr/>
      </p:nvGrpSpPr>
      <p:grpSpPr>
        <a:xfrm>
          <a:off x="0" y="0"/>
          <a:ext cx="0" cy="0"/>
          <a:chOff x="0" y="0"/>
          <a:chExt cx="0" cy="0"/>
        </a:xfrm>
      </p:grpSpPr>
      <p:sp>
        <p:nvSpPr>
          <p:cNvPr id="168" name="Google Shape;168;p66"/>
          <p:cNvSpPr/>
          <p:nvPr/>
        </p:nvSpPr>
        <p:spPr>
          <a:xfrm>
            <a:off x="1073151" y="446087"/>
            <a:ext cx="3547532" cy="1814653"/>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69" name="Google Shape;169;p66"/>
          <p:cNvSpPr txBox="1">
            <a:spLocks noGrp="1"/>
          </p:cNvSpPr>
          <p:nvPr>
            <p:ph type="title"/>
          </p:nvPr>
        </p:nvSpPr>
        <p:spPr>
          <a:xfrm>
            <a:off x="1073151" y="446088"/>
            <a:ext cx="3547500" cy="1618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66"/>
          <p:cNvSpPr txBox="1">
            <a:spLocks noGrp="1"/>
          </p:cNvSpPr>
          <p:nvPr>
            <p:ph type="body" idx="1"/>
          </p:nvPr>
        </p:nvSpPr>
        <p:spPr>
          <a:xfrm>
            <a:off x="4855633" y="446088"/>
            <a:ext cx="6252600" cy="54150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71" name="Google Shape;171;p66"/>
          <p:cNvSpPr txBox="1">
            <a:spLocks noGrp="1"/>
          </p:cNvSpPr>
          <p:nvPr>
            <p:ph type="body" idx="2"/>
          </p:nvPr>
        </p:nvSpPr>
        <p:spPr>
          <a:xfrm>
            <a:off x="1073151" y="2260738"/>
            <a:ext cx="3547500" cy="36003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172" name="Google Shape;172;p66"/>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66"/>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66"/>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175"/>
        <p:cNvGrpSpPr/>
        <p:nvPr/>
      </p:nvGrpSpPr>
      <p:grpSpPr>
        <a:xfrm>
          <a:off x="0" y="0"/>
          <a:ext cx="0" cy="0"/>
          <a:chOff x="0" y="0"/>
          <a:chExt cx="0" cy="0"/>
        </a:xfrm>
      </p:grpSpPr>
      <p:sp>
        <p:nvSpPr>
          <p:cNvPr id="176" name="Google Shape;176;p67"/>
          <p:cNvSpPr txBox="1">
            <a:spLocks noGrp="1"/>
          </p:cNvSpPr>
          <p:nvPr>
            <p:ph type="title"/>
          </p:nvPr>
        </p:nvSpPr>
        <p:spPr>
          <a:xfrm>
            <a:off x="814728" y="727522"/>
            <a:ext cx="4853100" cy="16173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67"/>
          <p:cNvSpPr>
            <a:spLocks noGrp="1"/>
          </p:cNvSpPr>
          <p:nvPr>
            <p:ph type="pic" idx="2"/>
          </p:nvPr>
        </p:nvSpPr>
        <p:spPr>
          <a:xfrm>
            <a:off x="6098117" y="0"/>
            <a:ext cx="6093900" cy="6858000"/>
          </a:xfrm>
          <a:prstGeom prst="rect">
            <a:avLst/>
          </a:prstGeom>
          <a:noFill/>
          <a:ln w="9525" cap="flat"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78" name="Google Shape;178;p67"/>
          <p:cNvSpPr txBox="1">
            <a:spLocks noGrp="1"/>
          </p:cNvSpPr>
          <p:nvPr>
            <p:ph type="body" idx="1"/>
          </p:nvPr>
        </p:nvSpPr>
        <p:spPr>
          <a:xfrm>
            <a:off x="814728" y="2344684"/>
            <a:ext cx="4853100" cy="35163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179" name="Google Shape;179;p67"/>
          <p:cNvSpPr txBox="1">
            <a:spLocks noGrp="1"/>
          </p:cNvSpPr>
          <p:nvPr>
            <p:ph type="dt" idx="10"/>
          </p:nvPr>
        </p:nvSpPr>
        <p:spPr>
          <a:xfrm>
            <a:off x="3885810" y="6041362"/>
            <a:ext cx="9768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67"/>
          <p:cNvSpPr txBox="1">
            <a:spLocks noGrp="1"/>
          </p:cNvSpPr>
          <p:nvPr>
            <p:ph type="ftr" idx="11"/>
          </p:nvPr>
        </p:nvSpPr>
        <p:spPr>
          <a:xfrm>
            <a:off x="590396" y="6041362"/>
            <a:ext cx="32955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67"/>
          <p:cNvSpPr txBox="1">
            <a:spLocks noGrp="1"/>
          </p:cNvSpPr>
          <p:nvPr>
            <p:ph type="sldNum" idx="12"/>
          </p:nvPr>
        </p:nvSpPr>
        <p:spPr>
          <a:xfrm>
            <a:off x="4862689"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82"/>
        <p:cNvGrpSpPr/>
        <p:nvPr/>
      </p:nvGrpSpPr>
      <p:grpSpPr>
        <a:xfrm>
          <a:off x="0" y="0"/>
          <a:ext cx="0" cy="0"/>
          <a:chOff x="0" y="0"/>
          <a:chExt cx="0" cy="0"/>
        </a:xfrm>
      </p:grpSpPr>
      <p:sp>
        <p:nvSpPr>
          <p:cNvPr id="183" name="Google Shape;183;p68"/>
          <p:cNvSpPr txBox="1">
            <a:spLocks noGrp="1"/>
          </p:cNvSpPr>
          <p:nvPr>
            <p:ph type="title"/>
          </p:nvPr>
        </p:nvSpPr>
        <p:spPr>
          <a:xfrm>
            <a:off x="810000" y="4800600"/>
            <a:ext cx="10561500" cy="5667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68"/>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85" name="Google Shape;185;p68"/>
          <p:cNvSpPr txBox="1">
            <a:spLocks noGrp="1"/>
          </p:cNvSpPr>
          <p:nvPr>
            <p:ph type="body" idx="1"/>
          </p:nvPr>
        </p:nvSpPr>
        <p:spPr>
          <a:xfrm>
            <a:off x="810000" y="5367338"/>
            <a:ext cx="10561500" cy="4938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186" name="Google Shape;186;p68"/>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68"/>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68"/>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89"/>
        <p:cNvGrpSpPr/>
        <p:nvPr/>
      </p:nvGrpSpPr>
      <p:grpSpPr>
        <a:xfrm>
          <a:off x="0" y="0"/>
          <a:ext cx="0" cy="0"/>
          <a:chOff x="0" y="0"/>
          <a:chExt cx="0" cy="0"/>
        </a:xfrm>
      </p:grpSpPr>
      <p:sp>
        <p:nvSpPr>
          <p:cNvPr id="190" name="Google Shape;190;p69"/>
          <p:cNvSpPr/>
          <p:nvPr/>
        </p:nvSpPr>
        <p:spPr>
          <a:xfrm>
            <a:off x="631697" y="1081456"/>
            <a:ext cx="6332412" cy="3239186"/>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91" name="Google Shape;191;p69"/>
          <p:cNvSpPr txBox="1">
            <a:spLocks noGrp="1"/>
          </p:cNvSpPr>
          <p:nvPr>
            <p:ph type="title"/>
          </p:nvPr>
        </p:nvSpPr>
        <p:spPr>
          <a:xfrm>
            <a:off x="850985" y="1238502"/>
            <a:ext cx="5893800" cy="26460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200"/>
              <a:buFont typeface="Century Gothic"/>
              <a:buNone/>
              <a:defRPr sz="42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2" name="Google Shape;192;p69"/>
          <p:cNvSpPr txBox="1">
            <a:spLocks noGrp="1"/>
          </p:cNvSpPr>
          <p:nvPr>
            <p:ph type="body" idx="1"/>
          </p:nvPr>
        </p:nvSpPr>
        <p:spPr>
          <a:xfrm>
            <a:off x="853190" y="4443680"/>
            <a:ext cx="5891700" cy="7131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193" name="Google Shape;193;p69"/>
          <p:cNvSpPr txBox="1">
            <a:spLocks noGrp="1"/>
          </p:cNvSpPr>
          <p:nvPr>
            <p:ph type="body" idx="2"/>
          </p:nvPr>
        </p:nvSpPr>
        <p:spPr>
          <a:xfrm>
            <a:off x="7574642" y="1081456"/>
            <a:ext cx="3810000" cy="40755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194" name="Google Shape;194;p69"/>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69"/>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69"/>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97"/>
        <p:cNvGrpSpPr/>
        <p:nvPr/>
      </p:nvGrpSpPr>
      <p:grpSpPr>
        <a:xfrm>
          <a:off x="0" y="0"/>
          <a:ext cx="0" cy="0"/>
          <a:chOff x="0" y="0"/>
          <a:chExt cx="0" cy="0"/>
        </a:xfrm>
      </p:grpSpPr>
      <p:sp>
        <p:nvSpPr>
          <p:cNvPr id="198" name="Google Shape;198;p70"/>
          <p:cNvSpPr/>
          <p:nvPr/>
        </p:nvSpPr>
        <p:spPr>
          <a:xfrm>
            <a:off x="1140884" y="2286585"/>
            <a:ext cx="4895117"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199" name="Google Shape;199;p70"/>
          <p:cNvSpPr txBox="1">
            <a:spLocks noGrp="1"/>
          </p:cNvSpPr>
          <p:nvPr>
            <p:ph type="title"/>
          </p:nvPr>
        </p:nvSpPr>
        <p:spPr>
          <a:xfrm>
            <a:off x="1357089" y="2435957"/>
            <a:ext cx="4382400" cy="20079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p70"/>
          <p:cNvSpPr txBox="1">
            <a:spLocks noGrp="1"/>
          </p:cNvSpPr>
          <p:nvPr>
            <p:ph type="body" idx="1"/>
          </p:nvPr>
        </p:nvSpPr>
        <p:spPr>
          <a:xfrm>
            <a:off x="6156000" y="2286000"/>
            <a:ext cx="4880400" cy="22956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01" name="Google Shape;201;p70"/>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70"/>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70"/>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204"/>
        <p:cNvGrpSpPr/>
        <p:nvPr/>
      </p:nvGrpSpPr>
      <p:grpSpPr>
        <a:xfrm>
          <a:off x="0" y="0"/>
          <a:ext cx="0" cy="0"/>
          <a:chOff x="0" y="0"/>
          <a:chExt cx="0" cy="0"/>
        </a:xfrm>
      </p:grpSpPr>
      <p:sp>
        <p:nvSpPr>
          <p:cNvPr id="205" name="Google Shape;205;p71"/>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06" name="Google Shape;206;p71"/>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p71"/>
          <p:cNvSpPr txBox="1">
            <a:spLocks noGrp="1"/>
          </p:cNvSpPr>
          <p:nvPr>
            <p:ph type="body" idx="1"/>
          </p:nvPr>
        </p:nvSpPr>
        <p:spPr>
          <a:xfrm rot="5400000">
            <a:off x="4254435" y="-1260049"/>
            <a:ext cx="3674400" cy="105633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08" name="Google Shape;208;p71"/>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71"/>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71"/>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211"/>
        <p:cNvGrpSpPr/>
        <p:nvPr/>
      </p:nvGrpSpPr>
      <p:grpSpPr>
        <a:xfrm>
          <a:off x="0" y="0"/>
          <a:ext cx="0" cy="0"/>
          <a:chOff x="0" y="0"/>
          <a:chExt cx="0" cy="0"/>
        </a:xfrm>
      </p:grpSpPr>
      <p:sp>
        <p:nvSpPr>
          <p:cNvPr id="212" name="Google Shape;212;p72"/>
          <p:cNvSpPr/>
          <p:nvPr/>
        </p:nvSpPr>
        <p:spPr>
          <a:xfrm>
            <a:off x="7669651" y="446089"/>
            <a:ext cx="4522348" cy="5414958"/>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13" name="Google Shape;213;p72"/>
          <p:cNvSpPr txBox="1">
            <a:spLocks noGrp="1"/>
          </p:cNvSpPr>
          <p:nvPr>
            <p:ph type="title"/>
          </p:nvPr>
        </p:nvSpPr>
        <p:spPr>
          <a:xfrm rot="5400000">
            <a:off x="6863531" y="1906171"/>
            <a:ext cx="5134800" cy="2494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72"/>
          <p:cNvSpPr txBox="1">
            <a:spLocks noGrp="1"/>
          </p:cNvSpPr>
          <p:nvPr>
            <p:ph type="body" idx="1"/>
          </p:nvPr>
        </p:nvSpPr>
        <p:spPr>
          <a:xfrm rot="5400000">
            <a:off x="1408341" y="-152111"/>
            <a:ext cx="5415000" cy="66114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15" name="Google Shape;215;p72"/>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24"/>
        <p:cNvGrpSpPr/>
        <p:nvPr/>
      </p:nvGrpSpPr>
      <p:grpSpPr>
        <a:xfrm>
          <a:off x="0" y="0"/>
          <a:ext cx="0" cy="0"/>
          <a:chOff x="0" y="0"/>
          <a:chExt cx="0" cy="0"/>
        </a:xfrm>
      </p:grpSpPr>
      <p:sp>
        <p:nvSpPr>
          <p:cNvPr id="225" name="Google Shape;225;p34"/>
          <p:cNvSpPr/>
          <p:nvPr/>
        </p:nvSpPr>
        <p:spPr>
          <a:xfrm>
            <a:off x="-90625" y="-90985"/>
            <a:ext cx="12373243" cy="1901675"/>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26" name="Google Shape;226;p34"/>
          <p:cNvSpPr txBox="1">
            <a:spLocks noGrp="1"/>
          </p:cNvSpPr>
          <p:nvPr>
            <p:ph type="title"/>
          </p:nvPr>
        </p:nvSpPr>
        <p:spPr>
          <a:xfrm>
            <a:off x="810000" y="1287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p34"/>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p34"/>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4"/>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_ONLY" type="titleOnly">
  <p:cSld name="TITLE_ONLY">
    <p:spTree>
      <p:nvGrpSpPr>
        <p:cNvPr id="1" name="Shape 29"/>
        <p:cNvGrpSpPr/>
        <p:nvPr/>
      </p:nvGrpSpPr>
      <p:grpSpPr>
        <a:xfrm>
          <a:off x="0" y="0"/>
          <a:ext cx="0" cy="0"/>
          <a:chOff x="0" y="0"/>
          <a:chExt cx="0" cy="0"/>
        </a:xfrm>
      </p:grpSpPr>
      <p:sp>
        <p:nvSpPr>
          <p:cNvPr id="30" name="Google Shape;30;p36"/>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31" name="Google Shape;31;p36"/>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30"/>
        <p:cNvGrpSpPr/>
        <p:nvPr/>
      </p:nvGrpSpPr>
      <p:grpSpPr>
        <a:xfrm>
          <a:off x="0" y="0"/>
          <a:ext cx="0" cy="0"/>
          <a:chOff x="0" y="0"/>
          <a:chExt cx="0" cy="0"/>
        </a:xfrm>
      </p:grpSpPr>
      <p:sp>
        <p:nvSpPr>
          <p:cNvPr id="231" name="Google Shape;231;p48"/>
          <p:cNvSpPr/>
          <p:nvPr/>
        </p:nvSpPr>
        <p:spPr>
          <a:xfrm>
            <a:off x="0" y="-3175"/>
            <a:ext cx="12192005"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32" name="Google Shape;232;p48"/>
          <p:cNvSpPr txBox="1">
            <a:spLocks noGrp="1"/>
          </p:cNvSpPr>
          <p:nvPr>
            <p:ph type="ctrTitle"/>
          </p:nvPr>
        </p:nvSpPr>
        <p:spPr>
          <a:xfrm>
            <a:off x="810001" y="1449147"/>
            <a:ext cx="10572000" cy="29712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5400"/>
              <a:buFont typeface="Century Gothic"/>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3" name="Google Shape;233;p48"/>
          <p:cNvSpPr txBox="1">
            <a:spLocks noGrp="1"/>
          </p:cNvSpPr>
          <p:nvPr>
            <p:ph type="subTitle" idx="1"/>
          </p:nvPr>
        </p:nvSpPr>
        <p:spPr>
          <a:xfrm>
            <a:off x="810001" y="5280847"/>
            <a:ext cx="10572000" cy="4350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lvl="0" algn="l">
              <a:lnSpc>
                <a:spcPct val="100000"/>
              </a:lnSpc>
              <a:spcBef>
                <a:spcPts val="360"/>
              </a:spcBef>
              <a:spcAft>
                <a:spcPts val="0"/>
              </a:spcAft>
              <a:buSzPts val="1800"/>
              <a:buNone/>
              <a:defRPr>
                <a:solidFill>
                  <a:schemeClr val="lt1"/>
                </a:solidFill>
              </a:defRPr>
            </a:lvl1pPr>
            <a:lvl2pPr lvl="1" algn="ctr">
              <a:lnSpc>
                <a:spcPct val="100000"/>
              </a:lnSpc>
              <a:spcBef>
                <a:spcPts val="600"/>
              </a:spcBef>
              <a:spcAft>
                <a:spcPts val="0"/>
              </a:spcAft>
              <a:buSzPts val="1600"/>
              <a:buNone/>
              <a:defRPr>
                <a:solidFill>
                  <a:schemeClr val="lt1"/>
                </a:solidFill>
              </a:defRPr>
            </a:lvl2pPr>
            <a:lvl3pPr lvl="2" algn="ctr">
              <a:lnSpc>
                <a:spcPct val="100000"/>
              </a:lnSpc>
              <a:spcBef>
                <a:spcPts val="600"/>
              </a:spcBef>
              <a:spcAft>
                <a:spcPts val="0"/>
              </a:spcAft>
              <a:buSzPts val="1400"/>
              <a:buNone/>
              <a:defRPr>
                <a:solidFill>
                  <a:schemeClr val="lt1"/>
                </a:solidFill>
              </a:defRPr>
            </a:lvl3pPr>
            <a:lvl4pPr lvl="3" algn="ctr">
              <a:lnSpc>
                <a:spcPct val="100000"/>
              </a:lnSpc>
              <a:spcBef>
                <a:spcPts val="600"/>
              </a:spcBef>
              <a:spcAft>
                <a:spcPts val="0"/>
              </a:spcAft>
              <a:buSzPts val="1200"/>
              <a:buNone/>
              <a:defRPr>
                <a:solidFill>
                  <a:schemeClr val="lt1"/>
                </a:solidFill>
              </a:defRPr>
            </a:lvl4pPr>
            <a:lvl5pPr lvl="4" algn="ctr">
              <a:lnSpc>
                <a:spcPct val="100000"/>
              </a:lnSpc>
              <a:spcBef>
                <a:spcPts val="600"/>
              </a:spcBef>
              <a:spcAft>
                <a:spcPts val="0"/>
              </a:spcAft>
              <a:buSzPts val="1200"/>
              <a:buNone/>
              <a:defRPr>
                <a:solidFill>
                  <a:schemeClr val="lt1"/>
                </a:solidFill>
              </a:defRPr>
            </a:lvl5pPr>
            <a:lvl6pPr lvl="5" algn="ctr">
              <a:lnSpc>
                <a:spcPct val="100000"/>
              </a:lnSpc>
              <a:spcBef>
                <a:spcPts val="600"/>
              </a:spcBef>
              <a:spcAft>
                <a:spcPts val="0"/>
              </a:spcAft>
              <a:buSzPts val="1200"/>
              <a:buNone/>
              <a:defRPr>
                <a:solidFill>
                  <a:schemeClr val="lt1"/>
                </a:solidFill>
              </a:defRPr>
            </a:lvl6pPr>
            <a:lvl7pPr lvl="6" algn="ctr">
              <a:lnSpc>
                <a:spcPct val="100000"/>
              </a:lnSpc>
              <a:spcBef>
                <a:spcPts val="600"/>
              </a:spcBef>
              <a:spcAft>
                <a:spcPts val="0"/>
              </a:spcAft>
              <a:buSzPts val="1200"/>
              <a:buNone/>
              <a:defRPr>
                <a:solidFill>
                  <a:schemeClr val="lt1"/>
                </a:solidFill>
              </a:defRPr>
            </a:lvl7pPr>
            <a:lvl8pPr lvl="7" algn="ctr">
              <a:lnSpc>
                <a:spcPct val="100000"/>
              </a:lnSpc>
              <a:spcBef>
                <a:spcPts val="600"/>
              </a:spcBef>
              <a:spcAft>
                <a:spcPts val="0"/>
              </a:spcAft>
              <a:buSzPts val="1200"/>
              <a:buNone/>
              <a:defRPr>
                <a:solidFill>
                  <a:schemeClr val="lt1"/>
                </a:solidFill>
              </a:defRPr>
            </a:lvl8pPr>
            <a:lvl9pPr lvl="8" algn="ctr">
              <a:lnSpc>
                <a:spcPct val="100000"/>
              </a:lnSpc>
              <a:spcBef>
                <a:spcPts val="600"/>
              </a:spcBef>
              <a:spcAft>
                <a:spcPts val="600"/>
              </a:spcAft>
              <a:buSzPts val="1200"/>
              <a:buNone/>
              <a:defRPr>
                <a:solidFill>
                  <a:schemeClr val="lt1"/>
                </a:solidFill>
              </a:defRPr>
            </a:lvl9pPr>
          </a:lstStyle>
          <a:p>
            <a:endParaRPr/>
          </a:p>
        </p:txBody>
      </p:sp>
      <p:sp>
        <p:nvSpPr>
          <p:cNvPr id="234" name="Google Shape;234;p48"/>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48"/>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48"/>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237"/>
        <p:cNvGrpSpPr/>
        <p:nvPr/>
      </p:nvGrpSpPr>
      <p:grpSpPr>
        <a:xfrm>
          <a:off x="0" y="0"/>
          <a:ext cx="0" cy="0"/>
          <a:chOff x="0" y="0"/>
          <a:chExt cx="0" cy="0"/>
        </a:xfrm>
      </p:grpSpPr>
      <p:sp>
        <p:nvSpPr>
          <p:cNvPr id="238" name="Google Shape;238;p49"/>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39" name="Google Shape;239;p49"/>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 name="Google Shape;240;p49"/>
          <p:cNvSpPr txBox="1">
            <a:spLocks noGrp="1"/>
          </p:cNvSpPr>
          <p:nvPr>
            <p:ph type="body" idx="1"/>
          </p:nvPr>
        </p:nvSpPr>
        <p:spPr>
          <a:xfrm>
            <a:off x="818712" y="2222287"/>
            <a:ext cx="5185800" cy="36387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41" name="Google Shape;241;p49"/>
          <p:cNvSpPr txBox="1">
            <a:spLocks noGrp="1"/>
          </p:cNvSpPr>
          <p:nvPr>
            <p:ph type="body" idx="2"/>
          </p:nvPr>
        </p:nvSpPr>
        <p:spPr>
          <a:xfrm>
            <a:off x="6187415" y="2222287"/>
            <a:ext cx="5194500" cy="36387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42" name="Google Shape;242;p49"/>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p49"/>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4" name="Google Shape;244;p49"/>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245"/>
        <p:cNvGrpSpPr/>
        <p:nvPr/>
      </p:nvGrpSpPr>
      <p:grpSpPr>
        <a:xfrm>
          <a:off x="0" y="0"/>
          <a:ext cx="0" cy="0"/>
          <a:chOff x="0" y="0"/>
          <a:chExt cx="0" cy="0"/>
        </a:xfrm>
      </p:grpSpPr>
      <p:sp>
        <p:nvSpPr>
          <p:cNvPr id="246" name="Google Shape;246;p50"/>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47" name="Google Shape;247;p50"/>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8" name="Google Shape;248;p50"/>
          <p:cNvSpPr txBox="1">
            <a:spLocks noGrp="1"/>
          </p:cNvSpPr>
          <p:nvPr>
            <p:ph type="body" idx="1"/>
          </p:nvPr>
        </p:nvSpPr>
        <p:spPr>
          <a:xfrm>
            <a:off x="818712" y="2222287"/>
            <a:ext cx="10554600" cy="36366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49" name="Google Shape;249;p50"/>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50"/>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1" name="Google Shape;251;p50"/>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252"/>
        <p:cNvGrpSpPr/>
        <p:nvPr/>
      </p:nvGrpSpPr>
      <p:grpSpPr>
        <a:xfrm>
          <a:off x="0" y="0"/>
          <a:ext cx="0" cy="0"/>
          <a:chOff x="0" y="0"/>
          <a:chExt cx="0" cy="0"/>
        </a:xfrm>
      </p:grpSpPr>
      <p:sp>
        <p:nvSpPr>
          <p:cNvPr id="253" name="Google Shape;253;p51"/>
          <p:cNvSpPr/>
          <p:nvPr/>
        </p:nvSpPr>
        <p:spPr>
          <a:xfrm>
            <a:off x="0" y="1"/>
            <a:ext cx="12192005"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54" name="Google Shape;254;p51"/>
          <p:cNvSpPr txBox="1">
            <a:spLocks noGrp="1"/>
          </p:cNvSpPr>
          <p:nvPr>
            <p:ph type="title"/>
          </p:nvPr>
        </p:nvSpPr>
        <p:spPr>
          <a:xfrm>
            <a:off x="810000" y="2951396"/>
            <a:ext cx="10561500"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lnSpc>
                <a:spcPct val="100000"/>
              </a:lnSpc>
              <a:spcBef>
                <a:spcPts val="0"/>
              </a:spcBef>
              <a:spcAft>
                <a:spcPts val="0"/>
              </a:spcAft>
              <a:buClr>
                <a:srgbClr val="FEFEFE"/>
              </a:buClr>
              <a:buSzPts val="4800"/>
              <a:buFont typeface="Century Gothic"/>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p51"/>
          <p:cNvSpPr txBox="1">
            <a:spLocks noGrp="1"/>
          </p:cNvSpPr>
          <p:nvPr>
            <p:ph type="body" idx="1"/>
          </p:nvPr>
        </p:nvSpPr>
        <p:spPr>
          <a:xfrm>
            <a:off x="810000" y="5281201"/>
            <a:ext cx="10561500" cy="4341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256" name="Google Shape;256;p51"/>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51"/>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51"/>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259"/>
        <p:cNvGrpSpPr/>
        <p:nvPr/>
      </p:nvGrpSpPr>
      <p:grpSpPr>
        <a:xfrm>
          <a:off x="0" y="0"/>
          <a:ext cx="0" cy="0"/>
          <a:chOff x="0" y="0"/>
          <a:chExt cx="0" cy="0"/>
        </a:xfrm>
      </p:grpSpPr>
      <p:sp>
        <p:nvSpPr>
          <p:cNvPr id="260" name="Google Shape;260;p52"/>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61" name="Google Shape;261;p52"/>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52"/>
          <p:cNvSpPr txBox="1">
            <a:spLocks noGrp="1"/>
          </p:cNvSpPr>
          <p:nvPr>
            <p:ph type="body" idx="1"/>
          </p:nvPr>
        </p:nvSpPr>
        <p:spPr>
          <a:xfrm>
            <a:off x="814728" y="2174875"/>
            <a:ext cx="5190000" cy="576300"/>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263" name="Google Shape;263;p52"/>
          <p:cNvSpPr txBox="1">
            <a:spLocks noGrp="1"/>
          </p:cNvSpPr>
          <p:nvPr>
            <p:ph type="body" idx="2"/>
          </p:nvPr>
        </p:nvSpPr>
        <p:spPr>
          <a:xfrm>
            <a:off x="814729" y="2751138"/>
            <a:ext cx="5190000" cy="31098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64" name="Google Shape;264;p52"/>
          <p:cNvSpPr txBox="1">
            <a:spLocks noGrp="1"/>
          </p:cNvSpPr>
          <p:nvPr>
            <p:ph type="body" idx="3"/>
          </p:nvPr>
        </p:nvSpPr>
        <p:spPr>
          <a:xfrm>
            <a:off x="6187415" y="2174875"/>
            <a:ext cx="5194500" cy="576300"/>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265" name="Google Shape;265;p52"/>
          <p:cNvSpPr txBox="1">
            <a:spLocks noGrp="1"/>
          </p:cNvSpPr>
          <p:nvPr>
            <p:ph type="body" idx="4"/>
          </p:nvPr>
        </p:nvSpPr>
        <p:spPr>
          <a:xfrm>
            <a:off x="6187415" y="2751138"/>
            <a:ext cx="5194500" cy="31098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66" name="Google Shape;266;p52"/>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52"/>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52"/>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9"/>
        <p:cNvGrpSpPr/>
        <p:nvPr/>
      </p:nvGrpSpPr>
      <p:grpSpPr>
        <a:xfrm>
          <a:off x="0" y="0"/>
          <a:ext cx="0" cy="0"/>
          <a:chOff x="0" y="0"/>
          <a:chExt cx="0" cy="0"/>
        </a:xfrm>
      </p:grpSpPr>
      <p:sp>
        <p:nvSpPr>
          <p:cNvPr id="270" name="Google Shape;270;p53"/>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53"/>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53"/>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273"/>
        <p:cNvGrpSpPr/>
        <p:nvPr/>
      </p:nvGrpSpPr>
      <p:grpSpPr>
        <a:xfrm>
          <a:off x="0" y="0"/>
          <a:ext cx="0" cy="0"/>
          <a:chOff x="0" y="0"/>
          <a:chExt cx="0" cy="0"/>
        </a:xfrm>
      </p:grpSpPr>
      <p:sp>
        <p:nvSpPr>
          <p:cNvPr id="274" name="Google Shape;274;p54"/>
          <p:cNvSpPr/>
          <p:nvPr/>
        </p:nvSpPr>
        <p:spPr>
          <a:xfrm>
            <a:off x="1073151" y="446087"/>
            <a:ext cx="3547532" cy="1814653"/>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75" name="Google Shape;275;p54"/>
          <p:cNvSpPr txBox="1">
            <a:spLocks noGrp="1"/>
          </p:cNvSpPr>
          <p:nvPr>
            <p:ph type="title"/>
          </p:nvPr>
        </p:nvSpPr>
        <p:spPr>
          <a:xfrm>
            <a:off x="1073151" y="446088"/>
            <a:ext cx="3547500" cy="1618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54"/>
          <p:cNvSpPr txBox="1">
            <a:spLocks noGrp="1"/>
          </p:cNvSpPr>
          <p:nvPr>
            <p:ph type="body" idx="1"/>
          </p:nvPr>
        </p:nvSpPr>
        <p:spPr>
          <a:xfrm>
            <a:off x="4855633" y="446088"/>
            <a:ext cx="6252600" cy="54150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277" name="Google Shape;277;p54"/>
          <p:cNvSpPr txBox="1">
            <a:spLocks noGrp="1"/>
          </p:cNvSpPr>
          <p:nvPr>
            <p:ph type="body" idx="2"/>
          </p:nvPr>
        </p:nvSpPr>
        <p:spPr>
          <a:xfrm>
            <a:off x="1073151" y="2260738"/>
            <a:ext cx="3547500" cy="36003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278" name="Google Shape;278;p54"/>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9" name="Google Shape;279;p54"/>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54"/>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281"/>
        <p:cNvGrpSpPr/>
        <p:nvPr/>
      </p:nvGrpSpPr>
      <p:grpSpPr>
        <a:xfrm>
          <a:off x="0" y="0"/>
          <a:ext cx="0" cy="0"/>
          <a:chOff x="0" y="0"/>
          <a:chExt cx="0" cy="0"/>
        </a:xfrm>
      </p:grpSpPr>
      <p:sp>
        <p:nvSpPr>
          <p:cNvPr id="282" name="Google Shape;282;p55"/>
          <p:cNvSpPr txBox="1">
            <a:spLocks noGrp="1"/>
          </p:cNvSpPr>
          <p:nvPr>
            <p:ph type="title"/>
          </p:nvPr>
        </p:nvSpPr>
        <p:spPr>
          <a:xfrm>
            <a:off x="814728" y="727522"/>
            <a:ext cx="4853100" cy="16173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55"/>
          <p:cNvSpPr>
            <a:spLocks noGrp="1"/>
          </p:cNvSpPr>
          <p:nvPr>
            <p:ph type="pic" idx="2"/>
          </p:nvPr>
        </p:nvSpPr>
        <p:spPr>
          <a:xfrm>
            <a:off x="6098117" y="0"/>
            <a:ext cx="6093900" cy="6858000"/>
          </a:xfrm>
          <a:prstGeom prst="rect">
            <a:avLst/>
          </a:prstGeom>
          <a:noFill/>
          <a:ln w="9525" cap="flat"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84" name="Google Shape;284;p55"/>
          <p:cNvSpPr txBox="1">
            <a:spLocks noGrp="1"/>
          </p:cNvSpPr>
          <p:nvPr>
            <p:ph type="body" idx="1"/>
          </p:nvPr>
        </p:nvSpPr>
        <p:spPr>
          <a:xfrm>
            <a:off x="814728" y="2344684"/>
            <a:ext cx="4853100" cy="35163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285" name="Google Shape;285;p55"/>
          <p:cNvSpPr txBox="1">
            <a:spLocks noGrp="1"/>
          </p:cNvSpPr>
          <p:nvPr>
            <p:ph type="dt" idx="10"/>
          </p:nvPr>
        </p:nvSpPr>
        <p:spPr>
          <a:xfrm>
            <a:off x="3885810" y="6041362"/>
            <a:ext cx="9768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55"/>
          <p:cNvSpPr txBox="1">
            <a:spLocks noGrp="1"/>
          </p:cNvSpPr>
          <p:nvPr>
            <p:ph type="ftr" idx="11"/>
          </p:nvPr>
        </p:nvSpPr>
        <p:spPr>
          <a:xfrm>
            <a:off x="590396" y="6041362"/>
            <a:ext cx="32955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p55"/>
          <p:cNvSpPr txBox="1">
            <a:spLocks noGrp="1"/>
          </p:cNvSpPr>
          <p:nvPr>
            <p:ph type="sldNum" idx="12"/>
          </p:nvPr>
        </p:nvSpPr>
        <p:spPr>
          <a:xfrm>
            <a:off x="4862689"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288"/>
        <p:cNvGrpSpPr/>
        <p:nvPr/>
      </p:nvGrpSpPr>
      <p:grpSpPr>
        <a:xfrm>
          <a:off x="0" y="0"/>
          <a:ext cx="0" cy="0"/>
          <a:chOff x="0" y="0"/>
          <a:chExt cx="0" cy="0"/>
        </a:xfrm>
      </p:grpSpPr>
      <p:sp>
        <p:nvSpPr>
          <p:cNvPr id="289" name="Google Shape;289;p56"/>
          <p:cNvSpPr txBox="1">
            <a:spLocks noGrp="1"/>
          </p:cNvSpPr>
          <p:nvPr>
            <p:ph type="title"/>
          </p:nvPr>
        </p:nvSpPr>
        <p:spPr>
          <a:xfrm>
            <a:off x="810000" y="4800600"/>
            <a:ext cx="10561500" cy="5667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56"/>
          <p:cNvSpPr>
            <a:spLocks noGrp="1"/>
          </p:cNvSpPr>
          <p:nvPr>
            <p:ph type="pic" idx="2"/>
          </p:nvPr>
        </p:nvSpPr>
        <p:spPr>
          <a:xfrm>
            <a:off x="0" y="0"/>
            <a:ext cx="12192000" cy="4800600"/>
          </a:xfrm>
          <a:prstGeom prst="rect">
            <a:avLst/>
          </a:prstGeom>
          <a:noFill/>
          <a:ln w="9525" cap="rnd"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Autofit/>
          </a:bodyPr>
          <a:lstStyle>
            <a:lvl1pPr marR="0" lvl="0" algn="ctr" rtl="0">
              <a:lnSpc>
                <a:spcPct val="100000"/>
              </a:lnSpc>
              <a:spcBef>
                <a:spcPts val="320"/>
              </a:spcBef>
              <a:spcAft>
                <a:spcPts val="0"/>
              </a:spcAft>
              <a:buClr>
                <a:schemeClr val="accent1"/>
              </a:buClr>
              <a:buSzPts val="1600"/>
              <a:buFont typeface="Noto Sans Symbols"/>
              <a:buNone/>
              <a:defRPr sz="16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91" name="Google Shape;291;p56"/>
          <p:cNvSpPr txBox="1">
            <a:spLocks noGrp="1"/>
          </p:cNvSpPr>
          <p:nvPr>
            <p:ph type="body" idx="1"/>
          </p:nvPr>
        </p:nvSpPr>
        <p:spPr>
          <a:xfrm>
            <a:off x="810000" y="5367338"/>
            <a:ext cx="10561500" cy="4938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292" name="Google Shape;292;p56"/>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56"/>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56"/>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95"/>
        <p:cNvGrpSpPr/>
        <p:nvPr/>
      </p:nvGrpSpPr>
      <p:grpSpPr>
        <a:xfrm>
          <a:off x="0" y="0"/>
          <a:ext cx="0" cy="0"/>
          <a:chOff x="0" y="0"/>
          <a:chExt cx="0" cy="0"/>
        </a:xfrm>
      </p:grpSpPr>
      <p:sp>
        <p:nvSpPr>
          <p:cNvPr id="296" name="Google Shape;296;p57"/>
          <p:cNvSpPr/>
          <p:nvPr/>
        </p:nvSpPr>
        <p:spPr>
          <a:xfrm>
            <a:off x="631697" y="1081456"/>
            <a:ext cx="6332412" cy="3239186"/>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297" name="Google Shape;297;p57"/>
          <p:cNvSpPr txBox="1">
            <a:spLocks noGrp="1"/>
          </p:cNvSpPr>
          <p:nvPr>
            <p:ph type="title"/>
          </p:nvPr>
        </p:nvSpPr>
        <p:spPr>
          <a:xfrm>
            <a:off x="850985" y="1238502"/>
            <a:ext cx="5893800" cy="26460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200"/>
              <a:buFont typeface="Century Gothic"/>
              <a:buNone/>
              <a:defRPr sz="42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57"/>
          <p:cNvSpPr txBox="1">
            <a:spLocks noGrp="1"/>
          </p:cNvSpPr>
          <p:nvPr>
            <p:ph type="body" idx="1"/>
          </p:nvPr>
        </p:nvSpPr>
        <p:spPr>
          <a:xfrm>
            <a:off x="853190" y="4443680"/>
            <a:ext cx="5891700" cy="7131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299" name="Google Shape;299;p57"/>
          <p:cNvSpPr txBox="1">
            <a:spLocks noGrp="1"/>
          </p:cNvSpPr>
          <p:nvPr>
            <p:ph type="body" idx="2"/>
          </p:nvPr>
        </p:nvSpPr>
        <p:spPr>
          <a:xfrm>
            <a:off x="7574642" y="1081456"/>
            <a:ext cx="3810000" cy="40755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300" name="Google Shape;300;p57"/>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57"/>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57"/>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_HEADER" type="secHead">
  <p:cSld name="SECTION_HEADER">
    <p:spTree>
      <p:nvGrpSpPr>
        <p:cNvPr id="1" name="Shape 35"/>
        <p:cNvGrpSpPr/>
        <p:nvPr/>
      </p:nvGrpSpPr>
      <p:grpSpPr>
        <a:xfrm>
          <a:off x="0" y="0"/>
          <a:ext cx="0" cy="0"/>
          <a:chOff x="0" y="0"/>
          <a:chExt cx="0" cy="0"/>
        </a:xfrm>
      </p:grpSpPr>
      <p:sp>
        <p:nvSpPr>
          <p:cNvPr id="36" name="Google Shape;36;p37"/>
          <p:cNvSpPr/>
          <p:nvPr/>
        </p:nvSpPr>
        <p:spPr>
          <a:xfrm>
            <a:off x="0" y="1"/>
            <a:ext cx="12192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37" name="Google Shape;37;p37"/>
          <p:cNvSpPr txBox="1">
            <a:spLocks noGrp="1"/>
          </p:cNvSpPr>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lnSpc>
                <a:spcPct val="100000"/>
              </a:lnSpc>
              <a:spcBef>
                <a:spcPts val="0"/>
              </a:spcBef>
              <a:spcAft>
                <a:spcPts val="0"/>
              </a:spcAft>
              <a:buClr>
                <a:srgbClr val="FEFEFE"/>
              </a:buClr>
              <a:buSzPts val="4800"/>
              <a:buFont typeface="Century Gothic"/>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10000" y="5281201"/>
            <a:ext cx="10561418"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1800"/>
              <a:buNone/>
              <a:defRPr sz="1800">
                <a:solidFill>
                  <a:schemeClr val="lt1"/>
                </a:solidFill>
              </a:defRPr>
            </a:lvl1pPr>
            <a:lvl2pPr marL="914400" lvl="1" indent="-228600" algn="l">
              <a:lnSpc>
                <a:spcPct val="100000"/>
              </a:lnSpc>
              <a:spcBef>
                <a:spcPts val="600"/>
              </a:spcBef>
              <a:spcAft>
                <a:spcPts val="0"/>
              </a:spcAft>
              <a:buSzPts val="1800"/>
              <a:buNone/>
              <a:defRPr sz="1800">
                <a:solidFill>
                  <a:schemeClr val="lt1"/>
                </a:solidFill>
              </a:defRPr>
            </a:lvl2pPr>
            <a:lvl3pPr marL="1371600" lvl="2" indent="-228600" algn="l">
              <a:lnSpc>
                <a:spcPct val="100000"/>
              </a:lnSpc>
              <a:spcBef>
                <a:spcPts val="600"/>
              </a:spcBef>
              <a:spcAft>
                <a:spcPts val="0"/>
              </a:spcAft>
              <a:buSzPts val="1600"/>
              <a:buNone/>
              <a:defRPr sz="1600">
                <a:solidFill>
                  <a:schemeClr val="lt1"/>
                </a:solidFill>
              </a:defRPr>
            </a:lvl3pPr>
            <a:lvl4pPr marL="1828800" lvl="3" indent="-228600" algn="l">
              <a:lnSpc>
                <a:spcPct val="100000"/>
              </a:lnSpc>
              <a:spcBef>
                <a:spcPts val="600"/>
              </a:spcBef>
              <a:spcAft>
                <a:spcPts val="0"/>
              </a:spcAft>
              <a:buSzPts val="1400"/>
              <a:buNone/>
              <a:defRPr sz="1400">
                <a:solidFill>
                  <a:schemeClr val="lt1"/>
                </a:solidFill>
              </a:defRPr>
            </a:lvl4pPr>
            <a:lvl5pPr marL="2286000" lvl="4" indent="-228600" algn="l">
              <a:lnSpc>
                <a:spcPct val="100000"/>
              </a:lnSpc>
              <a:spcBef>
                <a:spcPts val="600"/>
              </a:spcBef>
              <a:spcAft>
                <a:spcPts val="0"/>
              </a:spcAft>
              <a:buSzPts val="1400"/>
              <a:buNone/>
              <a:defRPr sz="1400">
                <a:solidFill>
                  <a:schemeClr val="lt1"/>
                </a:solidFill>
              </a:defRPr>
            </a:lvl5pPr>
            <a:lvl6pPr marL="2743200" lvl="5" indent="-228600" algn="l">
              <a:lnSpc>
                <a:spcPct val="100000"/>
              </a:lnSpc>
              <a:spcBef>
                <a:spcPts val="600"/>
              </a:spcBef>
              <a:spcAft>
                <a:spcPts val="0"/>
              </a:spcAft>
              <a:buSzPts val="1400"/>
              <a:buNone/>
              <a:defRPr sz="1400">
                <a:solidFill>
                  <a:schemeClr val="lt1"/>
                </a:solidFill>
              </a:defRPr>
            </a:lvl6pPr>
            <a:lvl7pPr marL="3200400" lvl="6" indent="-228600" algn="l">
              <a:lnSpc>
                <a:spcPct val="100000"/>
              </a:lnSpc>
              <a:spcBef>
                <a:spcPts val="600"/>
              </a:spcBef>
              <a:spcAft>
                <a:spcPts val="0"/>
              </a:spcAft>
              <a:buSzPts val="1400"/>
              <a:buNone/>
              <a:defRPr sz="1400">
                <a:solidFill>
                  <a:schemeClr val="lt1"/>
                </a:solidFill>
              </a:defRPr>
            </a:lvl7pPr>
            <a:lvl8pPr marL="3657600" lvl="7" indent="-228600" algn="l">
              <a:lnSpc>
                <a:spcPct val="100000"/>
              </a:lnSpc>
              <a:spcBef>
                <a:spcPts val="600"/>
              </a:spcBef>
              <a:spcAft>
                <a:spcPts val="0"/>
              </a:spcAft>
              <a:buSzPts val="1400"/>
              <a:buNone/>
              <a:defRPr sz="1400">
                <a:solidFill>
                  <a:schemeClr val="lt1"/>
                </a:solidFill>
              </a:defRPr>
            </a:lvl8pPr>
            <a:lvl9pPr marL="4114800" lvl="8" indent="-228600" algn="l">
              <a:lnSpc>
                <a:spcPct val="100000"/>
              </a:lnSpc>
              <a:spcBef>
                <a:spcPts val="600"/>
              </a:spcBef>
              <a:spcAft>
                <a:spcPts val="600"/>
              </a:spcAft>
              <a:buSzPts val="1400"/>
              <a:buNone/>
              <a:defRPr sz="1400">
                <a:solidFill>
                  <a:schemeClr val="lt1"/>
                </a:solidFill>
              </a:defRPr>
            </a:lvl9pPr>
          </a:lstStyle>
          <a:p>
            <a:endParaRPr/>
          </a:p>
        </p:txBody>
      </p:sp>
      <p:sp>
        <p:nvSpPr>
          <p:cNvPr id="39" name="Google Shape;39;p37"/>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7"/>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7"/>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303"/>
        <p:cNvGrpSpPr/>
        <p:nvPr/>
      </p:nvGrpSpPr>
      <p:grpSpPr>
        <a:xfrm>
          <a:off x="0" y="0"/>
          <a:ext cx="0" cy="0"/>
          <a:chOff x="0" y="0"/>
          <a:chExt cx="0" cy="0"/>
        </a:xfrm>
      </p:grpSpPr>
      <p:sp>
        <p:nvSpPr>
          <p:cNvPr id="304" name="Google Shape;304;p58"/>
          <p:cNvSpPr/>
          <p:nvPr/>
        </p:nvSpPr>
        <p:spPr>
          <a:xfrm>
            <a:off x="1140884" y="2286585"/>
            <a:ext cx="4895117"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305" name="Google Shape;305;p58"/>
          <p:cNvSpPr txBox="1">
            <a:spLocks noGrp="1"/>
          </p:cNvSpPr>
          <p:nvPr>
            <p:ph type="title"/>
          </p:nvPr>
        </p:nvSpPr>
        <p:spPr>
          <a:xfrm>
            <a:off x="1357089" y="2435957"/>
            <a:ext cx="4382400" cy="20079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58"/>
          <p:cNvSpPr txBox="1">
            <a:spLocks noGrp="1"/>
          </p:cNvSpPr>
          <p:nvPr>
            <p:ph type="body" idx="1"/>
          </p:nvPr>
        </p:nvSpPr>
        <p:spPr>
          <a:xfrm>
            <a:off x="6156000" y="2286000"/>
            <a:ext cx="4880400" cy="22956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lnSpc>
                <a:spcPct val="100000"/>
              </a:lnSpc>
              <a:spcBef>
                <a:spcPts val="360"/>
              </a:spcBef>
              <a:spcAft>
                <a:spcPts val="0"/>
              </a:spcAft>
              <a:buSzPts val="1800"/>
              <a:buFont typeface="Century Gothic"/>
              <a:buNone/>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307" name="Google Shape;307;p58"/>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58"/>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58"/>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_TEXT" type="vertTx">
  <p:cSld name="VERTICAL_TEXT">
    <p:spTree>
      <p:nvGrpSpPr>
        <p:cNvPr id="1" name="Shape 310"/>
        <p:cNvGrpSpPr/>
        <p:nvPr/>
      </p:nvGrpSpPr>
      <p:grpSpPr>
        <a:xfrm>
          <a:off x="0" y="0"/>
          <a:ext cx="0" cy="0"/>
          <a:chOff x="0" y="0"/>
          <a:chExt cx="0" cy="0"/>
        </a:xfrm>
      </p:grpSpPr>
      <p:sp>
        <p:nvSpPr>
          <p:cNvPr id="311" name="Google Shape;311;p59"/>
          <p:cNvSpPr/>
          <p:nvPr/>
        </p:nvSpPr>
        <p:spPr>
          <a:xfrm>
            <a:off x="0" y="0"/>
            <a:ext cx="12192005"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312" name="Google Shape;312;p59"/>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59"/>
          <p:cNvSpPr txBox="1">
            <a:spLocks noGrp="1"/>
          </p:cNvSpPr>
          <p:nvPr>
            <p:ph type="body" idx="1"/>
          </p:nvPr>
        </p:nvSpPr>
        <p:spPr>
          <a:xfrm rot="5400000">
            <a:off x="4254435" y="-1260049"/>
            <a:ext cx="3674400" cy="105633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314" name="Google Shape;314;p59"/>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59"/>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59"/>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VERTICAL_TITLE_AND_VERTICAL_TEXT" type="vertTitleAndTx">
  <p:cSld name="VERTICAL_TITLE_AND_VERTICAL_TEXT">
    <p:spTree>
      <p:nvGrpSpPr>
        <p:cNvPr id="1" name="Shape 317"/>
        <p:cNvGrpSpPr/>
        <p:nvPr/>
      </p:nvGrpSpPr>
      <p:grpSpPr>
        <a:xfrm>
          <a:off x="0" y="0"/>
          <a:ext cx="0" cy="0"/>
          <a:chOff x="0" y="0"/>
          <a:chExt cx="0" cy="0"/>
        </a:xfrm>
      </p:grpSpPr>
      <p:sp>
        <p:nvSpPr>
          <p:cNvPr id="318" name="Google Shape;318;p60"/>
          <p:cNvSpPr/>
          <p:nvPr/>
        </p:nvSpPr>
        <p:spPr>
          <a:xfrm>
            <a:off x="7669651" y="446089"/>
            <a:ext cx="4522348" cy="5414958"/>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99996" sy="99996" flip="none" algn="tl"/>
          </a:blipFill>
          <a:ln w="9525" cap="rnd" cmpd="sng">
            <a:solidFill>
              <a:schemeClr val="accent1"/>
            </a:solidFill>
            <a:prstDash val="solid"/>
            <a:round/>
            <a:headEnd type="none" w="sm" len="sm"/>
            <a:tailEnd type="none" w="sm" len="sm"/>
          </a:ln>
        </p:spPr>
      </p:sp>
      <p:sp>
        <p:nvSpPr>
          <p:cNvPr id="319" name="Google Shape;319;p60"/>
          <p:cNvSpPr txBox="1">
            <a:spLocks noGrp="1"/>
          </p:cNvSpPr>
          <p:nvPr>
            <p:ph type="title"/>
          </p:nvPr>
        </p:nvSpPr>
        <p:spPr>
          <a:xfrm rot="5400000">
            <a:off x="6863531" y="1906171"/>
            <a:ext cx="5134800" cy="2494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60"/>
          <p:cNvSpPr txBox="1">
            <a:spLocks noGrp="1"/>
          </p:cNvSpPr>
          <p:nvPr>
            <p:ph type="body" idx="1"/>
          </p:nvPr>
        </p:nvSpPr>
        <p:spPr>
          <a:xfrm rot="5400000">
            <a:off x="1408341" y="-152111"/>
            <a:ext cx="5415000" cy="66114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321" name="Google Shape;321;p60"/>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60"/>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3" name="Google Shape;323;p60"/>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42"/>
        <p:cNvGrpSpPr/>
        <p:nvPr/>
      </p:nvGrpSpPr>
      <p:grpSpPr>
        <a:xfrm>
          <a:off x="0" y="0"/>
          <a:ext cx="0" cy="0"/>
          <a:chOff x="0" y="0"/>
          <a:chExt cx="0" cy="0"/>
        </a:xfrm>
      </p:grpSpPr>
      <p:sp>
        <p:nvSpPr>
          <p:cNvPr id="43" name="Google Shape;43;p38"/>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44" name="Google Shape;44;p38"/>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8"/>
          <p:cNvSpPr txBox="1">
            <a:spLocks noGrp="1"/>
          </p:cNvSpPr>
          <p:nvPr>
            <p:ph type="body" idx="1"/>
          </p:nvPr>
        </p:nvSpPr>
        <p:spPr>
          <a:xfrm>
            <a:off x="818712" y="2222287"/>
            <a:ext cx="5185873" cy="36387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46" name="Google Shape;46;p38"/>
          <p:cNvSpPr txBox="1">
            <a:spLocks noGrp="1"/>
          </p:cNvSpPr>
          <p:nvPr>
            <p:ph type="body" idx="2"/>
          </p:nvPr>
        </p:nvSpPr>
        <p:spPr>
          <a:xfrm>
            <a:off x="6187415" y="2222287"/>
            <a:ext cx="5194583" cy="3638764"/>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47" name="Google Shape;47;p38"/>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_OBJECTS_WITH_TEXT" type="twoTxTwoObj">
  <p:cSld name="TWO_OBJECTS_WITH_TEXT">
    <p:spTree>
      <p:nvGrpSpPr>
        <p:cNvPr id="1" name="Shape 50"/>
        <p:cNvGrpSpPr/>
        <p:nvPr/>
      </p:nvGrpSpPr>
      <p:grpSpPr>
        <a:xfrm>
          <a:off x="0" y="0"/>
          <a:ext cx="0" cy="0"/>
          <a:chOff x="0" y="0"/>
          <a:chExt cx="0" cy="0"/>
        </a:xfrm>
      </p:grpSpPr>
      <p:sp>
        <p:nvSpPr>
          <p:cNvPr id="51" name="Google Shape;51;p39"/>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52" name="Google Shape;52;p39"/>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40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body" idx="1"/>
          </p:nvPr>
        </p:nvSpPr>
        <p:spPr>
          <a:xfrm>
            <a:off x="814728" y="2174875"/>
            <a:ext cx="5189857"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rm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54" name="Google Shape;54;p39"/>
          <p:cNvSpPr txBox="1">
            <a:spLocks noGrp="1"/>
          </p:cNvSpPr>
          <p:nvPr>
            <p:ph type="body" idx="2"/>
          </p:nvPr>
        </p:nvSpPr>
        <p:spPr>
          <a:xfrm>
            <a:off x="814729" y="2751138"/>
            <a:ext cx="5189856"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55" name="Google Shape;55;p39"/>
          <p:cNvSpPr txBox="1">
            <a:spLocks noGrp="1"/>
          </p:cNvSpPr>
          <p:nvPr>
            <p:ph type="body" idx="3"/>
          </p:nvPr>
        </p:nvSpPr>
        <p:spPr>
          <a:xfrm>
            <a:off x="6187415" y="2174875"/>
            <a:ext cx="5194583" cy="576262"/>
          </a:xfrm>
          <a:prstGeom prst="rect">
            <a:avLst/>
          </a:prstGeom>
          <a:noFill/>
          <a:ln>
            <a:noFill/>
          </a:ln>
          <a:effectLst>
            <a:outerShdw blurRad="50800">
              <a:srgbClr val="000000">
                <a:alpha val="40000"/>
              </a:srgbClr>
            </a:outerShdw>
          </a:effectLst>
        </p:spPr>
        <p:txBody>
          <a:bodyPr spcFirstLastPara="1" wrap="square" lIns="91425" tIns="45700" rIns="91425" bIns="45700" anchor="b" anchorCtr="0">
            <a:normAutofit/>
          </a:bodyPr>
          <a:lstStyle>
            <a:lvl1pPr marL="457200" lvl="0" indent="-228600" algn="ctr">
              <a:lnSpc>
                <a:spcPct val="100000"/>
              </a:lnSpc>
              <a:spcBef>
                <a:spcPts val="400"/>
              </a:spcBef>
              <a:spcAft>
                <a:spcPts val="0"/>
              </a:spcAft>
              <a:buSzPts val="2000"/>
              <a:buNone/>
              <a:defRPr sz="2000" b="0"/>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600"/>
              </a:spcBef>
              <a:spcAft>
                <a:spcPts val="0"/>
              </a:spcAft>
              <a:buSzPts val="1600"/>
              <a:buNone/>
              <a:defRPr sz="1600" b="1"/>
            </a:lvl6pPr>
            <a:lvl7pPr marL="3200400" lvl="6" indent="-228600" algn="l">
              <a:lnSpc>
                <a:spcPct val="100000"/>
              </a:lnSpc>
              <a:spcBef>
                <a:spcPts val="600"/>
              </a:spcBef>
              <a:spcAft>
                <a:spcPts val="0"/>
              </a:spcAft>
              <a:buSzPts val="1600"/>
              <a:buNone/>
              <a:defRPr sz="1600" b="1"/>
            </a:lvl7pPr>
            <a:lvl8pPr marL="3657600" lvl="7" indent="-228600" algn="l">
              <a:lnSpc>
                <a:spcPct val="100000"/>
              </a:lnSpc>
              <a:spcBef>
                <a:spcPts val="600"/>
              </a:spcBef>
              <a:spcAft>
                <a:spcPts val="0"/>
              </a:spcAft>
              <a:buSzPts val="1600"/>
              <a:buNone/>
              <a:defRPr sz="1600" b="1"/>
            </a:lvl8pPr>
            <a:lvl9pPr marL="4114800" lvl="8" indent="-228600" algn="l">
              <a:lnSpc>
                <a:spcPct val="100000"/>
              </a:lnSpc>
              <a:spcBef>
                <a:spcPts val="600"/>
              </a:spcBef>
              <a:spcAft>
                <a:spcPts val="600"/>
              </a:spcAft>
              <a:buSzPts val="1600"/>
              <a:buNone/>
              <a:defRPr sz="1600" b="1"/>
            </a:lvl9pPr>
          </a:lstStyle>
          <a:p>
            <a:endParaRPr/>
          </a:p>
        </p:txBody>
      </p:sp>
      <p:sp>
        <p:nvSpPr>
          <p:cNvPr id="56" name="Google Shape;56;p39"/>
          <p:cNvSpPr txBox="1">
            <a:spLocks noGrp="1"/>
          </p:cNvSpPr>
          <p:nvPr>
            <p:ph type="body" idx="4"/>
          </p:nvPr>
        </p:nvSpPr>
        <p:spPr>
          <a:xfrm>
            <a:off x="6187415" y="2751138"/>
            <a:ext cx="5194583" cy="3109913"/>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57" name="Google Shape;57;p3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40"/>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BJECT_WITH_CAPTION_TEXT" type="objTx">
  <p:cSld name="OBJECT_WITH_CAPTION_TEXT">
    <p:spTree>
      <p:nvGrpSpPr>
        <p:cNvPr id="1" name="Shape 64"/>
        <p:cNvGrpSpPr/>
        <p:nvPr/>
      </p:nvGrpSpPr>
      <p:grpSpPr>
        <a:xfrm>
          <a:off x="0" y="0"/>
          <a:ext cx="0" cy="0"/>
          <a:chOff x="0" y="0"/>
          <a:chExt cx="0" cy="0"/>
        </a:xfrm>
      </p:grpSpPr>
      <p:sp>
        <p:nvSpPr>
          <p:cNvPr id="65" name="Google Shape;65;p41"/>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66" name="Google Shape;66;p41"/>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lnSpc>
                <a:spcPct val="100000"/>
              </a:lnSpc>
              <a:spcBef>
                <a:spcPts val="0"/>
              </a:spcBef>
              <a:spcAft>
                <a:spcPts val="0"/>
              </a:spcAft>
              <a:buClr>
                <a:srgbClr val="FEFEFE"/>
              </a:buClr>
              <a:buSzPts val="2000"/>
              <a:buFont typeface="Century Gothic"/>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600"/>
              </a:spcBef>
              <a:spcAft>
                <a:spcPts val="0"/>
              </a:spcAft>
              <a:buSzPts val="1800"/>
              <a:buChar char="?"/>
              <a:defRPr/>
            </a:lvl6pPr>
            <a:lvl7pPr marL="3200400" lvl="6" indent="-342900" algn="l">
              <a:lnSpc>
                <a:spcPct val="100000"/>
              </a:lnSpc>
              <a:spcBef>
                <a:spcPts val="600"/>
              </a:spcBef>
              <a:spcAft>
                <a:spcPts val="0"/>
              </a:spcAft>
              <a:buSzPts val="1800"/>
              <a:buChar char="?"/>
              <a:defRPr/>
            </a:lvl7pPr>
            <a:lvl8pPr marL="3657600" lvl="7" indent="-342900" algn="l">
              <a:lnSpc>
                <a:spcPct val="100000"/>
              </a:lnSpc>
              <a:spcBef>
                <a:spcPts val="600"/>
              </a:spcBef>
              <a:spcAft>
                <a:spcPts val="0"/>
              </a:spcAft>
              <a:buSzPts val="1800"/>
              <a:buChar char="?"/>
              <a:defRPr/>
            </a:lvl8pPr>
            <a:lvl9pPr marL="4114800" lvl="8" indent="-342900" algn="l">
              <a:lnSpc>
                <a:spcPct val="100000"/>
              </a:lnSpc>
              <a:spcBef>
                <a:spcPts val="600"/>
              </a:spcBef>
              <a:spcAft>
                <a:spcPts val="600"/>
              </a:spcAft>
              <a:buSzPts val="1800"/>
              <a:buChar char="?"/>
              <a:defRPr/>
            </a:lvl9pPr>
          </a:lstStyle>
          <a:p>
            <a:endParaRPr/>
          </a:p>
        </p:txBody>
      </p:sp>
      <p:sp>
        <p:nvSpPr>
          <p:cNvPr id="68" name="Google Shape;68;p41"/>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lnSpc>
                <a:spcPct val="100000"/>
              </a:lnSpc>
              <a:spcBef>
                <a:spcPts val="280"/>
              </a:spcBef>
              <a:spcAft>
                <a:spcPts val="0"/>
              </a:spcAft>
              <a:buSzPts val="1400"/>
              <a:buNone/>
              <a:defRPr sz="14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69" name="Google Shape;69;p41"/>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_WITH_CAPTION_TEXT" type="picTx">
  <p:cSld name="PICTURE_WITH_CAPTION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rmAutofit/>
          </a:bodyPr>
          <a:lstStyle>
            <a:lvl1pPr lvl="0" algn="l">
              <a:lnSpc>
                <a:spcPct val="100000"/>
              </a:lnSpc>
              <a:spcBef>
                <a:spcPts val="0"/>
              </a:spcBef>
              <a:spcAft>
                <a:spcPts val="0"/>
              </a:spcAft>
              <a:buClr>
                <a:srgbClr val="FEFEFE"/>
              </a:buClr>
              <a:buSzPts val="2400"/>
              <a:buFont typeface="Century Gothic"/>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2"/>
          <p:cNvSpPr>
            <a:spLocks noGrp="1"/>
          </p:cNvSpPr>
          <p:nvPr>
            <p:ph type="pic" idx="2"/>
          </p:nvPr>
        </p:nvSpPr>
        <p:spPr>
          <a:xfrm>
            <a:off x="6098117" y="0"/>
            <a:ext cx="6093883" cy="6858000"/>
          </a:xfrm>
          <a:prstGeom prst="rect">
            <a:avLst/>
          </a:prstGeom>
          <a:noFill/>
          <a:ln w="9525" cap="flat" cmpd="sng">
            <a:solidFill>
              <a:schemeClr val="lt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rmAutofit/>
          </a:bodyPr>
          <a:lstStyle>
            <a:lvl1pPr marR="0" lvl="0" algn="ctr" rtl="0">
              <a:lnSpc>
                <a:spcPct val="100000"/>
              </a:lnSpc>
              <a:spcBef>
                <a:spcPts val="280"/>
              </a:spcBef>
              <a:spcAft>
                <a:spcPts val="0"/>
              </a:spcAft>
              <a:buClr>
                <a:schemeClr val="accent1"/>
              </a:buClr>
              <a:buSzPts val="1400"/>
              <a:buFont typeface="Noto Sans Symbols"/>
              <a:buNone/>
              <a:defRPr sz="14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75" name="Google Shape;75;p42"/>
          <p:cNvSpPr txBox="1">
            <a:spLocks noGrp="1"/>
          </p:cNvSpPr>
          <p:nvPr>
            <p:ph type="body" idx="1"/>
          </p:nvPr>
        </p:nvSpPr>
        <p:spPr>
          <a:xfrm>
            <a:off x="814728" y="2344684"/>
            <a:ext cx="4852988" cy="35163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1200"/>
              <a:buNone/>
              <a:defRPr sz="1200"/>
            </a:lvl1pPr>
            <a:lvl2pPr marL="914400" lvl="1" indent="-228600" algn="l">
              <a:lnSpc>
                <a:spcPct val="100000"/>
              </a:lnSpc>
              <a:spcBef>
                <a:spcPts val="600"/>
              </a:spcBef>
              <a:spcAft>
                <a:spcPts val="0"/>
              </a:spcAft>
              <a:buSzPts val="1200"/>
              <a:buNone/>
              <a:defRPr sz="1200"/>
            </a:lvl2pPr>
            <a:lvl3pPr marL="1371600" lvl="2" indent="-228600" algn="l">
              <a:lnSpc>
                <a:spcPct val="100000"/>
              </a:lnSpc>
              <a:spcBef>
                <a:spcPts val="600"/>
              </a:spcBef>
              <a:spcAft>
                <a:spcPts val="0"/>
              </a:spcAft>
              <a:buSzPts val="1000"/>
              <a:buNone/>
              <a:defRPr sz="1000"/>
            </a:lvl3pPr>
            <a:lvl4pPr marL="1828800" lvl="3" indent="-228600" algn="l">
              <a:lnSpc>
                <a:spcPct val="100000"/>
              </a:lnSpc>
              <a:spcBef>
                <a:spcPts val="600"/>
              </a:spcBef>
              <a:spcAft>
                <a:spcPts val="0"/>
              </a:spcAft>
              <a:buSzPts val="900"/>
              <a:buNone/>
              <a:defRPr sz="900"/>
            </a:lvl4pPr>
            <a:lvl5pPr marL="2286000" lvl="4" indent="-228600" algn="l">
              <a:lnSpc>
                <a:spcPct val="100000"/>
              </a:lnSpc>
              <a:spcBef>
                <a:spcPts val="600"/>
              </a:spcBef>
              <a:spcAft>
                <a:spcPts val="0"/>
              </a:spcAft>
              <a:buSzPts val="900"/>
              <a:buNone/>
              <a:defRPr sz="900"/>
            </a:lvl5pPr>
            <a:lvl6pPr marL="2743200" lvl="5" indent="-228600" algn="l">
              <a:lnSpc>
                <a:spcPct val="100000"/>
              </a:lnSpc>
              <a:spcBef>
                <a:spcPts val="600"/>
              </a:spcBef>
              <a:spcAft>
                <a:spcPts val="0"/>
              </a:spcAft>
              <a:buSzPts val="900"/>
              <a:buNone/>
              <a:defRPr sz="900"/>
            </a:lvl6pPr>
            <a:lvl7pPr marL="3200400" lvl="6" indent="-228600" algn="l">
              <a:lnSpc>
                <a:spcPct val="100000"/>
              </a:lnSpc>
              <a:spcBef>
                <a:spcPts val="600"/>
              </a:spcBef>
              <a:spcAft>
                <a:spcPts val="0"/>
              </a:spcAft>
              <a:buSzPts val="900"/>
              <a:buNone/>
              <a:defRPr sz="900"/>
            </a:lvl7pPr>
            <a:lvl8pPr marL="3657600" lvl="7" indent="-228600" algn="l">
              <a:lnSpc>
                <a:spcPct val="100000"/>
              </a:lnSpc>
              <a:spcBef>
                <a:spcPts val="600"/>
              </a:spcBef>
              <a:spcAft>
                <a:spcPts val="0"/>
              </a:spcAft>
              <a:buSzPts val="900"/>
              <a:buNone/>
              <a:defRPr sz="900"/>
            </a:lvl8pPr>
            <a:lvl9pPr marL="4114800" lvl="8" indent="-228600" algn="l">
              <a:lnSpc>
                <a:spcPct val="100000"/>
              </a:lnSpc>
              <a:spcBef>
                <a:spcPts val="600"/>
              </a:spcBef>
              <a:spcAft>
                <a:spcPts val="600"/>
              </a:spcAft>
              <a:buSzPts val="900"/>
              <a:buNone/>
              <a:defRPr sz="900"/>
            </a:lvl9pPr>
          </a:lstStyle>
          <a:p>
            <a:endParaRPr/>
          </a:p>
        </p:txBody>
      </p:sp>
      <p:sp>
        <p:nvSpPr>
          <p:cNvPr id="76" name="Google Shape;76;p42"/>
          <p:cNvSpPr txBox="1">
            <a:spLocks noGrp="1"/>
          </p:cNvSpPr>
          <p:nvPr>
            <p:ph type="dt" idx="10"/>
          </p:nvPr>
        </p:nvSpPr>
        <p:spPr>
          <a:xfrm>
            <a:off x="3885810" y="6041362"/>
            <a:ext cx="976879"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ftr" idx="11"/>
          </p:nvPr>
        </p:nvSpPr>
        <p:spPr>
          <a:xfrm>
            <a:off x="590396" y="6041362"/>
            <a:ext cx="3295413" cy="365125"/>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2"/>
          <p:cNvSpPr txBox="1">
            <a:spLocks noGrp="1"/>
          </p:cNvSpPr>
          <p:nvPr>
            <p:ph type="sldNum" idx="12"/>
          </p:nvPr>
        </p:nvSpPr>
        <p:spPr>
          <a:xfrm>
            <a:off x="4862689" y="5915888"/>
            <a:ext cx="1062155" cy="490599"/>
          </a:xfrm>
          <a:prstGeom prst="rect">
            <a:avLst/>
          </a:prstGeom>
          <a:noFill/>
          <a:ln>
            <a:noFill/>
          </a:ln>
        </p:spPr>
        <p:txBody>
          <a:bodyPr spcFirstLastPara="1" wrap="square" lIns="91425" tIns="45700" rIns="91425" bIns="10800" anchor="b" anchorCtr="0">
            <a:noAutofit/>
          </a:bodyPr>
          <a:lstStyle>
            <a:lvl1pPr marL="0" marR="0" lvl="0"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10000" y="2184401"/>
            <a:ext cx="10563285" cy="367439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2" name="Google Shape;12;p28"/>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28"/>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2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7" name="Google Shape;117;p30"/>
          <p:cNvSpPr txBox="1">
            <a:spLocks noGrp="1"/>
          </p:cNvSpPr>
          <p:nvPr>
            <p:ph type="body" idx="1"/>
          </p:nvPr>
        </p:nvSpPr>
        <p:spPr>
          <a:xfrm>
            <a:off x="810000" y="2184401"/>
            <a:ext cx="10563300" cy="36744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118" name="Google Shape;118;p30"/>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19" name="Google Shape;119;p30"/>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20" name="Google Shape;120;p30"/>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8"/>
        <p:cNvGrpSpPr/>
        <p:nvPr/>
      </p:nvGrpSpPr>
      <p:grpSpPr>
        <a:xfrm>
          <a:off x="0" y="0"/>
          <a:ext cx="0" cy="0"/>
          <a:chOff x="0" y="0"/>
          <a:chExt cx="0" cy="0"/>
        </a:xfrm>
      </p:grpSpPr>
      <p:sp>
        <p:nvSpPr>
          <p:cNvPr id="219" name="Google Shape;219;p33"/>
          <p:cNvSpPr txBox="1">
            <a:spLocks noGrp="1"/>
          </p:cNvSpPr>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220" name="Google Shape;220;p33"/>
          <p:cNvSpPr txBox="1">
            <a:spLocks noGrp="1"/>
          </p:cNvSpPr>
          <p:nvPr>
            <p:ph type="body" idx="1"/>
          </p:nvPr>
        </p:nvSpPr>
        <p:spPr>
          <a:xfrm>
            <a:off x="810000" y="2184401"/>
            <a:ext cx="10563300" cy="36744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lvl1pPr marL="457200" marR="0" lvl="0"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600"/>
              </a:spcBef>
              <a:spcAft>
                <a:spcPts val="0"/>
              </a:spcAft>
              <a:buClr>
                <a:schemeClr val="accent1"/>
              </a:buClr>
              <a:buSzPts val="1600"/>
              <a:buFont typeface="Noto Sans Symbols"/>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600"/>
              </a:spcBef>
              <a:spcAft>
                <a:spcPts val="0"/>
              </a:spcAft>
              <a:buClr>
                <a:schemeClr val="accent1"/>
              </a:buClr>
              <a:buSzPts val="1400"/>
              <a:buFont typeface="Noto Sans Symbols"/>
              <a:buChar char="🞆"/>
              <a:defRPr sz="1400" b="0" i="0" u="none" strike="noStrike" cap="none">
                <a:solidFill>
                  <a:schemeClr val="lt1"/>
                </a:solidFill>
                <a:latin typeface="Century Gothic"/>
                <a:ea typeface="Century Gothic"/>
                <a:cs typeface="Century Gothic"/>
                <a:sym typeface="Century Gothic"/>
              </a:defRPr>
            </a:lvl3pPr>
            <a:lvl4pPr marL="1828800" marR="0" lvl="3"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4pPr>
            <a:lvl5pPr marL="2286000" marR="0" lvl="4"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5pPr>
            <a:lvl6pPr marL="2743200" marR="0" lvl="5"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6pPr>
            <a:lvl7pPr marL="3200400" marR="0" lvl="6"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7pPr>
            <a:lvl8pPr marL="3657600" marR="0" lvl="7" indent="-304800" algn="l" rtl="0">
              <a:lnSpc>
                <a:spcPct val="100000"/>
              </a:lnSpc>
              <a:spcBef>
                <a:spcPts val="600"/>
              </a:spcBef>
              <a:spcAft>
                <a:spcPts val="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8pPr>
            <a:lvl9pPr marL="4114800" marR="0" lvl="8" indent="-304800" algn="l" rtl="0">
              <a:lnSpc>
                <a:spcPct val="100000"/>
              </a:lnSpc>
              <a:spcBef>
                <a:spcPts val="600"/>
              </a:spcBef>
              <a:spcAft>
                <a:spcPts val="600"/>
              </a:spcAft>
              <a:buClr>
                <a:schemeClr val="accent1"/>
              </a:buClr>
              <a:buSzPts val="1200"/>
              <a:buFont typeface="Noto Sans Symbols"/>
              <a:buChar char="🞆"/>
              <a:defRPr sz="1200" b="0" i="0" u="none" strike="noStrike" cap="none">
                <a:solidFill>
                  <a:schemeClr val="lt1"/>
                </a:solidFill>
                <a:latin typeface="Century Gothic"/>
                <a:ea typeface="Century Gothic"/>
                <a:cs typeface="Century Gothic"/>
                <a:sym typeface="Century Gothic"/>
              </a:defRPr>
            </a:lvl9pPr>
          </a:lstStyle>
          <a:p>
            <a:endParaRPr/>
          </a:p>
        </p:txBody>
      </p:sp>
      <p:sp>
        <p:nvSpPr>
          <p:cNvPr id="221" name="Google Shape;221;p33"/>
          <p:cNvSpPr txBox="1">
            <a:spLocks noGrp="1"/>
          </p:cNvSpPr>
          <p:nvPr>
            <p:ph type="ftr" idx="11"/>
          </p:nvPr>
        </p:nvSpPr>
        <p:spPr>
          <a:xfrm>
            <a:off x="451514" y="6041362"/>
            <a:ext cx="8644200" cy="365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22" name="Google Shape;222;p33"/>
          <p:cNvSpPr txBox="1">
            <a:spLocks noGrp="1"/>
          </p:cNvSpPr>
          <p:nvPr>
            <p:ph type="dt" idx="10"/>
          </p:nvPr>
        </p:nvSpPr>
        <p:spPr>
          <a:xfrm>
            <a:off x="9334626" y="6041362"/>
            <a:ext cx="1343700" cy="365100"/>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23" name="Google Shape;223;p33"/>
          <p:cNvSpPr txBox="1">
            <a:spLocks noGrp="1"/>
          </p:cNvSpPr>
          <p:nvPr>
            <p:ph type="sldNum" idx="12"/>
          </p:nvPr>
        </p:nvSpPr>
        <p:spPr>
          <a:xfrm>
            <a:off x="10678331" y="5915888"/>
            <a:ext cx="1062300" cy="490500"/>
          </a:xfrm>
          <a:prstGeom prst="rect">
            <a:avLst/>
          </a:prstGeom>
          <a:noFill/>
          <a:ln>
            <a:noFill/>
          </a:ln>
        </p:spPr>
        <p:txBody>
          <a:bodyPr spcFirstLastPara="1" wrap="square" lIns="91425" tIns="45700" rIns="91425" bIns="10800" anchor="b" anchorCtr="0">
            <a:noAutofit/>
          </a:bodyPr>
          <a:lstStyle>
            <a:lvl1pPr marL="0" marR="0" lvl="0"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2000"/>
              <a:buFont typeface="Arial"/>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7"/>
        <p:cNvGrpSpPr/>
        <p:nvPr/>
      </p:nvGrpSpPr>
      <p:grpSpPr>
        <a:xfrm>
          <a:off x="0" y="0"/>
          <a:ext cx="0" cy="0"/>
          <a:chOff x="0" y="0"/>
          <a:chExt cx="0" cy="0"/>
        </a:xfrm>
      </p:grpSpPr>
      <p:sp>
        <p:nvSpPr>
          <p:cNvPr id="328" name="Google Shape;328;p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29" name="Google Shape;329;p1"/>
          <p:cNvSpPr txBox="1">
            <a:spLocks noGrp="1"/>
          </p:cNvSpPr>
          <p:nvPr>
            <p:ph type="ctrTitle"/>
          </p:nvPr>
        </p:nvSpPr>
        <p:spPr>
          <a:xfrm>
            <a:off x="3052499" y="1240805"/>
            <a:ext cx="6087000" cy="4376400"/>
          </a:xfrm>
          <a:prstGeom prst="rect">
            <a:avLst/>
          </a:prstGeom>
          <a:noFill/>
          <a:ln>
            <a:noFill/>
          </a:ln>
          <a:effectLst>
            <a:outerShdw blurRad="50800">
              <a:srgbClr val="000000">
                <a:alpha val="60000"/>
              </a:srgbClr>
            </a:outerShdw>
          </a:effectLst>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4400"/>
              <a:buFont typeface="Century Gothic"/>
              <a:buNone/>
            </a:pPr>
            <a:r>
              <a:rPr lang="en-US" sz="4400">
                <a:solidFill>
                  <a:schemeClr val="lt1"/>
                </a:solidFill>
              </a:rPr>
              <a:t>Zillow: Digital Marketing Plan </a:t>
            </a:r>
            <a:endParaRPr/>
          </a:p>
        </p:txBody>
      </p:sp>
      <p:cxnSp>
        <p:nvCxnSpPr>
          <p:cNvPr id="330" name="Google Shape;330;p1"/>
          <p:cNvCxnSpPr/>
          <p:nvPr/>
        </p:nvCxnSpPr>
        <p:spPr>
          <a:xfrm>
            <a:off x="3842550" y="4632775"/>
            <a:ext cx="4506900" cy="17700"/>
          </a:xfrm>
          <a:prstGeom prst="straightConnector1">
            <a:avLst/>
          </a:prstGeom>
          <a:noFill/>
          <a:ln w="22225" cap="flat" cmpd="sng">
            <a:solidFill>
              <a:schemeClr val="accent1"/>
            </a:solidFill>
            <a:prstDash val="solid"/>
            <a:round/>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4"/>
        <p:cNvGrpSpPr/>
        <p:nvPr/>
      </p:nvGrpSpPr>
      <p:grpSpPr>
        <a:xfrm>
          <a:off x="0" y="0"/>
          <a:ext cx="0" cy="0"/>
          <a:chOff x="0" y="0"/>
          <a:chExt cx="0" cy="0"/>
        </a:xfrm>
      </p:grpSpPr>
      <p:sp>
        <p:nvSpPr>
          <p:cNvPr id="385" name="Google Shape;385;p10"/>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Sample Instagram Story</a:t>
            </a:r>
            <a:endParaRPr sz="3600"/>
          </a:p>
        </p:txBody>
      </p:sp>
      <p:sp>
        <p:nvSpPr>
          <p:cNvPr id="386" name="Google Shape;386;p10"/>
          <p:cNvSpPr txBox="1">
            <a:spLocks noGrp="1"/>
          </p:cNvSpPr>
          <p:nvPr>
            <p:ph type="body" idx="4294967295"/>
          </p:nvPr>
        </p:nvSpPr>
        <p:spPr>
          <a:xfrm>
            <a:off x="818712" y="2222287"/>
            <a:ext cx="5185800" cy="36387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solidFill>
                  <a:srgbClr val="000000"/>
                </a:solidFill>
              </a:rPr>
              <a:t>This ad will link to the Zillow home page when swiped. The home featured in the ad will be linked in a section labeled Social Media.</a:t>
            </a:r>
            <a:endParaRPr>
              <a:solidFill>
                <a:srgbClr val="000000"/>
              </a:solidFill>
            </a:endParaRPr>
          </a:p>
        </p:txBody>
      </p:sp>
      <p:pic>
        <p:nvPicPr>
          <p:cNvPr id="387" name="Google Shape;387;p10"/>
          <p:cNvPicPr preferRelativeResize="0"/>
          <p:nvPr/>
        </p:nvPicPr>
        <p:blipFill rotWithShape="1">
          <a:blip r:embed="rId3">
            <a:alphaModFix/>
          </a:blip>
          <a:srcRect/>
          <a:stretch/>
        </p:blipFill>
        <p:spPr>
          <a:xfrm>
            <a:off x="6864800" y="-207250"/>
            <a:ext cx="3778925" cy="7385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1"/>
        <p:cNvGrpSpPr/>
        <p:nvPr/>
      </p:nvGrpSpPr>
      <p:grpSpPr>
        <a:xfrm>
          <a:off x="0" y="0"/>
          <a:ext cx="0" cy="0"/>
          <a:chOff x="0" y="0"/>
          <a:chExt cx="0" cy="0"/>
        </a:xfrm>
      </p:grpSpPr>
      <p:sp>
        <p:nvSpPr>
          <p:cNvPr id="392" name="Google Shape;392;p11"/>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Sample Instagram Post</a:t>
            </a:r>
            <a:endParaRPr sz="3600"/>
          </a:p>
        </p:txBody>
      </p:sp>
      <p:pic>
        <p:nvPicPr>
          <p:cNvPr id="393" name="Google Shape;393;p11"/>
          <p:cNvPicPr preferRelativeResize="0"/>
          <p:nvPr/>
        </p:nvPicPr>
        <p:blipFill rotWithShape="1">
          <a:blip r:embed="rId3">
            <a:alphaModFix/>
          </a:blip>
          <a:srcRect/>
          <a:stretch/>
        </p:blipFill>
        <p:spPr>
          <a:xfrm>
            <a:off x="6864800" y="-207250"/>
            <a:ext cx="3778925" cy="7385275"/>
          </a:xfrm>
          <a:prstGeom prst="rect">
            <a:avLst/>
          </a:prstGeom>
          <a:noFill/>
          <a:ln>
            <a:noFill/>
          </a:ln>
        </p:spPr>
      </p:pic>
      <p:sp>
        <p:nvSpPr>
          <p:cNvPr id="394" name="Google Shape;394;p11"/>
          <p:cNvSpPr txBox="1"/>
          <p:nvPr/>
        </p:nvSpPr>
        <p:spPr>
          <a:xfrm>
            <a:off x="810000" y="2286000"/>
            <a:ext cx="5916900" cy="441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00000"/>
                </a:solidFill>
                <a:latin typeface="Century Gothic"/>
                <a:ea typeface="Century Gothic"/>
                <a:cs typeface="Century Gothic"/>
                <a:sym typeface="Century Gothic"/>
              </a:rPr>
              <a:t>Memorial Day weekend got you dreaming of summer? Us too. Be the host with the most with this infinity pool home for sale. Tap the link in our bio for more.</a:t>
            </a: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1400" b="0" i="0" u="none" strike="noStrike" cap="none">
                <a:solidFill>
                  <a:srgbClr val="0B5394"/>
                </a:solidFill>
                <a:latin typeface="Century Gothic"/>
                <a:ea typeface="Century Gothic"/>
                <a:cs typeface="Century Gothic"/>
                <a:sym typeface="Century Gothic"/>
              </a:rPr>
              <a:t>#RealtorRenee #HomeSweetHome </a:t>
            </a:r>
            <a:br>
              <a:rPr lang="en-US" sz="1400" b="0" i="0" u="none" strike="noStrike" cap="none">
                <a:solidFill>
                  <a:srgbClr val="0B5394"/>
                </a:solidFill>
                <a:latin typeface="Century Gothic"/>
                <a:ea typeface="Century Gothic"/>
                <a:cs typeface="Century Gothic"/>
                <a:sym typeface="Century Gothic"/>
              </a:rPr>
            </a:br>
            <a:r>
              <a:rPr lang="en-US" sz="1400" b="0" i="0" u="none" strike="noStrike" cap="none">
                <a:solidFill>
                  <a:srgbClr val="0B5394"/>
                </a:solidFill>
                <a:latin typeface="Century Gothic"/>
                <a:ea typeface="Century Gothic"/>
                <a:cs typeface="Century Gothic"/>
                <a:sym typeface="Century Gothic"/>
              </a:rPr>
              <a:t>#MemorialDay #DreamHome #RealEstate #BestOfTheDay #HomeOfTheDay #Instagood #Home #Homes #House #HomeSweetHome #Houses #HomeInspo #Zillow #NewportBeach</a:t>
            </a:r>
            <a:endParaRPr sz="1400" b="0" i="0" u="none" strike="noStrike" cap="none">
              <a:solidFill>
                <a:srgbClr val="0B539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12"/>
          <p:cNvPicPr preferRelativeResize="0"/>
          <p:nvPr/>
        </p:nvPicPr>
        <p:blipFill rotWithShape="1">
          <a:blip r:embed="rId3">
            <a:alphaModFix/>
          </a:blip>
          <a:srcRect t="3629" b="2814"/>
          <a:stretch/>
        </p:blipFill>
        <p:spPr>
          <a:xfrm>
            <a:off x="4524150" y="1208325"/>
            <a:ext cx="7880173" cy="5312199"/>
          </a:xfrm>
          <a:prstGeom prst="rect">
            <a:avLst/>
          </a:prstGeom>
          <a:noFill/>
          <a:ln>
            <a:noFill/>
          </a:ln>
        </p:spPr>
      </p:pic>
      <p:sp>
        <p:nvSpPr>
          <p:cNvPr id="400" name="Google Shape;400;p12"/>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Sample Facebook Post</a:t>
            </a:r>
            <a:endParaRPr sz="3600"/>
          </a:p>
        </p:txBody>
      </p:sp>
      <p:sp>
        <p:nvSpPr>
          <p:cNvPr id="401" name="Google Shape;401;p12"/>
          <p:cNvSpPr txBox="1"/>
          <p:nvPr/>
        </p:nvSpPr>
        <p:spPr>
          <a:xfrm>
            <a:off x="914400" y="2286000"/>
            <a:ext cx="3629100" cy="441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Bring your 9–5 home. We know what you're looking for in a rental. It has never been easier to search and connect directly to a rental listings </a:t>
            </a:r>
            <a:br>
              <a:rPr lang="en-US" sz="1400" b="0" i="0" u="none" strike="noStrike" cap="none">
                <a:solidFill>
                  <a:srgbClr val="FFFFFF"/>
                </a:solidFill>
                <a:latin typeface="Century Gothic"/>
                <a:ea typeface="Century Gothic"/>
                <a:cs typeface="Century Gothic"/>
                <a:sym typeface="Century Gothic"/>
              </a:rPr>
            </a:br>
            <a:r>
              <a:rPr lang="en-US" sz="1400" b="0" i="0" u="none" strike="noStrike" cap="none">
                <a:solidFill>
                  <a:srgbClr val="FFFFFF"/>
                </a:solidFill>
                <a:latin typeface="Century Gothic"/>
                <a:ea typeface="Century Gothic"/>
                <a:cs typeface="Century Gothic"/>
                <a:sym typeface="Century Gothic"/>
              </a:rPr>
              <a:t>or property owner. </a:t>
            </a: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entury Gothic"/>
                <a:ea typeface="Century Gothic"/>
                <a:cs typeface="Century Gothic"/>
                <a:sym typeface="Century Gothic"/>
              </a:rPr>
              <a:t>Find your next home with Zillow Rent.</a:t>
            </a:r>
            <a:endParaRPr sz="1400" b="0" i="0" u="none" strike="noStrike" cap="none">
              <a:solidFill>
                <a:srgbClr val="0B539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3"/>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Competitive Social Media Analysis</a:t>
            </a:r>
            <a:endParaRPr sz="3600"/>
          </a:p>
        </p:txBody>
      </p:sp>
      <p:pic>
        <p:nvPicPr>
          <p:cNvPr id="407" name="Google Shape;407;p13"/>
          <p:cNvPicPr preferRelativeResize="0"/>
          <p:nvPr/>
        </p:nvPicPr>
        <p:blipFill rotWithShape="1">
          <a:blip r:embed="rId3">
            <a:alphaModFix/>
          </a:blip>
          <a:srcRect/>
          <a:stretch/>
        </p:blipFill>
        <p:spPr>
          <a:xfrm>
            <a:off x="504075" y="3566475"/>
            <a:ext cx="3969674" cy="1321825"/>
          </a:xfrm>
          <a:prstGeom prst="rect">
            <a:avLst/>
          </a:prstGeom>
          <a:noFill/>
          <a:ln>
            <a:noFill/>
          </a:ln>
        </p:spPr>
      </p:pic>
      <p:sp>
        <p:nvSpPr>
          <p:cNvPr id="408" name="Google Shape;408;p13"/>
          <p:cNvSpPr txBox="1">
            <a:spLocks noGrp="1"/>
          </p:cNvSpPr>
          <p:nvPr>
            <p:ph type="body" idx="4294967295"/>
          </p:nvPr>
        </p:nvSpPr>
        <p:spPr>
          <a:xfrm>
            <a:off x="4999550" y="1939025"/>
            <a:ext cx="6895800" cy="47547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US" sz="1200" b="1"/>
              <a:t>Facebook</a:t>
            </a:r>
            <a:endParaRPr sz="1200" b="1"/>
          </a:p>
          <a:p>
            <a:pPr marL="1143000" lvl="2" indent="-215900" algn="l" rtl="0">
              <a:lnSpc>
                <a:spcPct val="115000"/>
              </a:lnSpc>
              <a:spcBef>
                <a:spcPts val="880"/>
              </a:spcBef>
              <a:spcAft>
                <a:spcPts val="0"/>
              </a:spcAft>
              <a:buSzPts val="1200"/>
              <a:buChar char="■"/>
            </a:pPr>
            <a:r>
              <a:rPr lang="en-US" sz="1200"/>
              <a:t>~459k page likes </a:t>
            </a:r>
            <a:endParaRPr sz="1200"/>
          </a:p>
          <a:p>
            <a:pPr marL="1143000" lvl="2" indent="-215900" algn="l" rtl="0">
              <a:lnSpc>
                <a:spcPct val="115000"/>
              </a:lnSpc>
              <a:spcBef>
                <a:spcPts val="0"/>
              </a:spcBef>
              <a:spcAft>
                <a:spcPts val="0"/>
              </a:spcAft>
              <a:buSzPts val="1200"/>
              <a:buChar char="■"/>
            </a:pPr>
            <a:r>
              <a:rPr lang="en-US" sz="1200"/>
              <a:t>3-5 posts per month</a:t>
            </a:r>
            <a:endParaRPr sz="1200"/>
          </a:p>
          <a:p>
            <a:pPr marL="1143000" lvl="2" indent="-215900" algn="l" rtl="0">
              <a:lnSpc>
                <a:spcPct val="115000"/>
              </a:lnSpc>
              <a:spcBef>
                <a:spcPts val="0"/>
              </a:spcBef>
              <a:spcAft>
                <a:spcPts val="0"/>
              </a:spcAft>
              <a:buSzPts val="1200"/>
              <a:buChar char="■"/>
            </a:pPr>
            <a:r>
              <a:rPr lang="en-US" sz="1200"/>
              <a:t>Posts promote  and drive traffic to existing webpage content</a:t>
            </a:r>
            <a:endParaRPr sz="1200"/>
          </a:p>
          <a:p>
            <a:pPr marL="1143000" lvl="2" indent="-215900" algn="l" rtl="0">
              <a:lnSpc>
                <a:spcPct val="115000"/>
              </a:lnSpc>
              <a:spcBef>
                <a:spcPts val="0"/>
              </a:spcBef>
              <a:spcAft>
                <a:spcPts val="0"/>
              </a:spcAft>
              <a:buSzPts val="1200"/>
              <a:buChar char="■"/>
            </a:pPr>
            <a:r>
              <a:rPr lang="en-US" sz="1200"/>
              <a:t>Minimal engagement with posts (likes, shares, comments)</a:t>
            </a:r>
            <a:endParaRPr sz="1200"/>
          </a:p>
          <a:p>
            <a:pPr marL="1143000" lvl="2" indent="-215900" algn="l" rtl="0">
              <a:lnSpc>
                <a:spcPct val="115000"/>
              </a:lnSpc>
              <a:spcBef>
                <a:spcPts val="0"/>
              </a:spcBef>
              <a:spcAft>
                <a:spcPts val="0"/>
              </a:spcAft>
              <a:buSzPts val="1200"/>
              <a:buChar char="■"/>
            </a:pPr>
            <a:r>
              <a:rPr lang="en-US" sz="1200"/>
              <a:t>Does not engage an/or respond to people’s comments</a:t>
            </a:r>
            <a:endParaRPr sz="1200"/>
          </a:p>
          <a:p>
            <a:pPr marL="0" lvl="0" indent="0" algn="l" rtl="0">
              <a:lnSpc>
                <a:spcPct val="115000"/>
              </a:lnSpc>
              <a:spcBef>
                <a:spcPts val="920"/>
              </a:spcBef>
              <a:spcAft>
                <a:spcPts val="0"/>
              </a:spcAft>
              <a:buSzPts val="1800"/>
              <a:buNone/>
            </a:pPr>
            <a:r>
              <a:rPr lang="en-US" sz="1200" b="1">
                <a:solidFill>
                  <a:srgbClr val="FFFFFF"/>
                </a:solidFill>
              </a:rPr>
              <a:t>Twitter</a:t>
            </a:r>
            <a:endParaRPr sz="1200" b="1">
              <a:solidFill>
                <a:srgbClr val="FFFFFF"/>
              </a:solidFill>
            </a:endParaRPr>
          </a:p>
          <a:p>
            <a:pPr marL="1143000" lvl="2" indent="-215900" algn="l" rtl="0">
              <a:lnSpc>
                <a:spcPct val="115000"/>
              </a:lnSpc>
              <a:spcBef>
                <a:spcPts val="880"/>
              </a:spcBef>
              <a:spcAft>
                <a:spcPts val="0"/>
              </a:spcAft>
              <a:buClr>
                <a:srgbClr val="FFFFFF"/>
              </a:buClr>
              <a:buSzPts val="1200"/>
              <a:buChar char="■"/>
            </a:pPr>
            <a:r>
              <a:rPr lang="en-US" sz="1200">
                <a:solidFill>
                  <a:srgbClr val="FFFFFF"/>
                </a:solidFill>
              </a:rPr>
              <a:t>~191K followers</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3-5 posts per week</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Posts promote and drive traffic to website, reference national publication content, and share user generated content</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Fair amount of likes/shares</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High engagement with fans (retweets/shares)</a:t>
            </a:r>
            <a:endParaRPr sz="1200">
              <a:solidFill>
                <a:srgbClr val="FFFFFF"/>
              </a:solidFill>
            </a:endParaRPr>
          </a:p>
          <a:p>
            <a:pPr marL="0" lvl="0" indent="0" algn="l" rtl="0">
              <a:lnSpc>
                <a:spcPct val="115000"/>
              </a:lnSpc>
              <a:spcBef>
                <a:spcPts val="880"/>
              </a:spcBef>
              <a:spcAft>
                <a:spcPts val="0"/>
              </a:spcAft>
              <a:buSzPts val="1800"/>
              <a:buNone/>
            </a:pPr>
            <a:r>
              <a:rPr lang="en-US" sz="1200" b="1"/>
              <a:t>LinkedIn</a:t>
            </a:r>
            <a:endParaRPr sz="1200" b="1"/>
          </a:p>
          <a:p>
            <a:pPr marL="1143000" lvl="2" indent="-215900" algn="l" rtl="0">
              <a:lnSpc>
                <a:spcPct val="115000"/>
              </a:lnSpc>
              <a:spcBef>
                <a:spcPts val="880"/>
              </a:spcBef>
              <a:spcAft>
                <a:spcPts val="0"/>
              </a:spcAft>
              <a:buSzPts val="1200"/>
              <a:buChar char="■"/>
            </a:pPr>
            <a:r>
              <a:rPr lang="en-US" sz="1200"/>
              <a:t>~24K followers</a:t>
            </a:r>
            <a:endParaRPr sz="1200"/>
          </a:p>
          <a:p>
            <a:pPr marL="1143000" lvl="2" indent="-215900" algn="l" rtl="0">
              <a:lnSpc>
                <a:spcPct val="115000"/>
              </a:lnSpc>
              <a:spcBef>
                <a:spcPts val="880"/>
              </a:spcBef>
              <a:spcAft>
                <a:spcPts val="0"/>
              </a:spcAft>
              <a:buSzPts val="1200"/>
              <a:buChar char="■"/>
            </a:pPr>
            <a:r>
              <a:rPr lang="en-US" sz="1200"/>
              <a:t>Infrequent posts; 1-2 per month</a:t>
            </a:r>
            <a:endParaRPr sz="1200"/>
          </a:p>
          <a:p>
            <a:pPr marL="1143000" lvl="2" indent="-215900" algn="l" rtl="0">
              <a:lnSpc>
                <a:spcPct val="115000"/>
              </a:lnSpc>
              <a:spcBef>
                <a:spcPts val="880"/>
              </a:spcBef>
              <a:spcAft>
                <a:spcPts val="0"/>
              </a:spcAft>
              <a:buSzPts val="1200"/>
              <a:buChar char="■"/>
            </a:pPr>
            <a:r>
              <a:rPr lang="en-US" sz="1200"/>
              <a:t>Posts promote Trulia’s initiatives and successes in the workplace</a:t>
            </a:r>
            <a:endParaRPr sz="1200"/>
          </a:p>
          <a:p>
            <a:pPr marL="1143000" lvl="2" indent="-215900" algn="l" rtl="0">
              <a:lnSpc>
                <a:spcPct val="115000"/>
              </a:lnSpc>
              <a:spcBef>
                <a:spcPts val="880"/>
              </a:spcBef>
              <a:spcAft>
                <a:spcPts val="0"/>
              </a:spcAft>
              <a:buSzPts val="1200"/>
              <a:buChar char="■"/>
            </a:pPr>
            <a:r>
              <a:rPr lang="en-US" sz="1200"/>
              <a:t>Low engagement with posts</a:t>
            </a:r>
            <a:endParaRPr sz="1200"/>
          </a:p>
          <a:p>
            <a:pPr marL="0" lvl="0" indent="0" algn="l" rtl="0">
              <a:lnSpc>
                <a:spcPct val="115000"/>
              </a:lnSpc>
              <a:spcBef>
                <a:spcPts val="880"/>
              </a:spcBef>
              <a:spcAft>
                <a:spcPts val="0"/>
              </a:spcAft>
              <a:buSzPts val="1800"/>
              <a:buNone/>
            </a:pPr>
            <a:r>
              <a:rPr lang="en-US" sz="1200"/>
              <a:t>		</a:t>
            </a:r>
            <a:endParaRPr sz="1200"/>
          </a:p>
          <a:p>
            <a:pPr marL="914400" lvl="2" indent="0" algn="l" rtl="0">
              <a:lnSpc>
                <a:spcPct val="115000"/>
              </a:lnSpc>
              <a:spcBef>
                <a:spcPts val="880"/>
              </a:spcBef>
              <a:spcAft>
                <a:spcPts val="0"/>
              </a:spcAft>
              <a:buSzPts val="1400"/>
              <a:buNone/>
            </a:pPr>
            <a:endParaRPr sz="1200"/>
          </a:p>
          <a:p>
            <a:pPr marL="914400" lvl="2" indent="0" algn="l" rtl="0">
              <a:lnSpc>
                <a:spcPct val="115000"/>
              </a:lnSpc>
              <a:spcBef>
                <a:spcPts val="880"/>
              </a:spcBef>
              <a:spcAft>
                <a:spcPts val="0"/>
              </a:spcAft>
              <a:buSzPts val="1400"/>
              <a:buNone/>
            </a:pP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14"/>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Competitive Social Media Analysis</a:t>
            </a:r>
            <a:endParaRPr sz="3600"/>
          </a:p>
        </p:txBody>
      </p:sp>
      <p:pic>
        <p:nvPicPr>
          <p:cNvPr id="414" name="Google Shape;414;p14"/>
          <p:cNvPicPr preferRelativeResize="0"/>
          <p:nvPr/>
        </p:nvPicPr>
        <p:blipFill rotWithShape="1">
          <a:blip r:embed="rId3">
            <a:alphaModFix/>
          </a:blip>
          <a:srcRect/>
          <a:stretch/>
        </p:blipFill>
        <p:spPr>
          <a:xfrm>
            <a:off x="235150" y="3804399"/>
            <a:ext cx="4167225" cy="835650"/>
          </a:xfrm>
          <a:prstGeom prst="rect">
            <a:avLst/>
          </a:prstGeom>
          <a:noFill/>
          <a:ln>
            <a:noFill/>
          </a:ln>
        </p:spPr>
      </p:pic>
      <p:sp>
        <p:nvSpPr>
          <p:cNvPr id="415" name="Google Shape;415;p14"/>
          <p:cNvSpPr txBox="1">
            <a:spLocks noGrp="1"/>
          </p:cNvSpPr>
          <p:nvPr>
            <p:ph type="body" idx="4294967295"/>
          </p:nvPr>
        </p:nvSpPr>
        <p:spPr>
          <a:xfrm>
            <a:off x="4654750" y="2031000"/>
            <a:ext cx="7240500" cy="475470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800"/>
              <a:buNone/>
            </a:pPr>
            <a:r>
              <a:rPr lang="en-US" sz="1200" b="1"/>
              <a:t>Facebook</a:t>
            </a:r>
            <a:endParaRPr sz="1200" b="1"/>
          </a:p>
          <a:p>
            <a:pPr marL="1143000" lvl="2" indent="-215900" algn="l" rtl="0">
              <a:lnSpc>
                <a:spcPct val="115000"/>
              </a:lnSpc>
              <a:spcBef>
                <a:spcPts val="880"/>
              </a:spcBef>
              <a:spcAft>
                <a:spcPts val="0"/>
              </a:spcAft>
              <a:buSzPts val="1200"/>
              <a:buChar char="■"/>
            </a:pPr>
            <a:r>
              <a:rPr lang="en-US" sz="1200"/>
              <a:t>~12k page likes</a:t>
            </a:r>
            <a:endParaRPr sz="1200"/>
          </a:p>
          <a:p>
            <a:pPr marL="1143000" lvl="2" indent="-215900" algn="l" rtl="0">
              <a:lnSpc>
                <a:spcPct val="115000"/>
              </a:lnSpc>
              <a:spcBef>
                <a:spcPts val="0"/>
              </a:spcBef>
              <a:spcAft>
                <a:spcPts val="0"/>
              </a:spcAft>
              <a:buSzPts val="1200"/>
              <a:buChar char="■"/>
            </a:pPr>
            <a:r>
              <a:rPr lang="en-US" sz="1200"/>
              <a:t>Frequent posts; average of 1-2 per day</a:t>
            </a:r>
            <a:endParaRPr sz="1200"/>
          </a:p>
          <a:p>
            <a:pPr marL="1143000" lvl="2" indent="-215900" algn="l" rtl="0">
              <a:lnSpc>
                <a:spcPct val="115000"/>
              </a:lnSpc>
              <a:spcBef>
                <a:spcPts val="0"/>
              </a:spcBef>
              <a:spcAft>
                <a:spcPts val="0"/>
              </a:spcAft>
              <a:buSzPts val="1200"/>
              <a:buChar char="■"/>
            </a:pPr>
            <a:r>
              <a:rPr lang="en-US" sz="1200"/>
              <a:t>Posts promote  and drive traffic to existing webpage content</a:t>
            </a:r>
            <a:endParaRPr sz="1200"/>
          </a:p>
          <a:p>
            <a:pPr marL="1143000" lvl="2" indent="-215900" algn="l" rtl="0">
              <a:lnSpc>
                <a:spcPct val="115000"/>
              </a:lnSpc>
              <a:spcBef>
                <a:spcPts val="0"/>
              </a:spcBef>
              <a:spcAft>
                <a:spcPts val="0"/>
              </a:spcAft>
              <a:buSzPts val="1200"/>
              <a:buChar char="■"/>
            </a:pPr>
            <a:r>
              <a:rPr lang="en-US" sz="1200"/>
              <a:t>Minimal engagement with posts (likes, shares, comments)</a:t>
            </a:r>
            <a:endParaRPr sz="1200"/>
          </a:p>
          <a:p>
            <a:pPr marL="1143000" lvl="2" indent="-215900" algn="l" rtl="0">
              <a:lnSpc>
                <a:spcPct val="115000"/>
              </a:lnSpc>
              <a:spcBef>
                <a:spcPts val="0"/>
              </a:spcBef>
              <a:spcAft>
                <a:spcPts val="0"/>
              </a:spcAft>
              <a:buSzPts val="1200"/>
              <a:buChar char="■"/>
            </a:pPr>
            <a:r>
              <a:rPr lang="en-US" sz="1200"/>
              <a:t>Interaction with followers / commenters is non existent </a:t>
            </a:r>
            <a:endParaRPr sz="1200"/>
          </a:p>
          <a:p>
            <a:pPr marL="0" lvl="0" indent="0" algn="l" rtl="0">
              <a:lnSpc>
                <a:spcPct val="115000"/>
              </a:lnSpc>
              <a:spcBef>
                <a:spcPts val="920"/>
              </a:spcBef>
              <a:spcAft>
                <a:spcPts val="0"/>
              </a:spcAft>
              <a:buSzPts val="1800"/>
              <a:buNone/>
            </a:pPr>
            <a:r>
              <a:rPr lang="en-US" sz="1200" b="1">
                <a:solidFill>
                  <a:srgbClr val="FFFFFF"/>
                </a:solidFill>
              </a:rPr>
              <a:t>Twitter</a:t>
            </a:r>
            <a:endParaRPr sz="1200" b="1">
              <a:solidFill>
                <a:srgbClr val="FFFFFF"/>
              </a:solidFill>
            </a:endParaRPr>
          </a:p>
          <a:p>
            <a:pPr marL="1143000" lvl="2" indent="-215900" algn="l" rtl="0">
              <a:lnSpc>
                <a:spcPct val="115000"/>
              </a:lnSpc>
              <a:spcBef>
                <a:spcPts val="880"/>
              </a:spcBef>
              <a:spcAft>
                <a:spcPts val="0"/>
              </a:spcAft>
              <a:buClr>
                <a:srgbClr val="FFFFFF"/>
              </a:buClr>
              <a:buSzPts val="1200"/>
              <a:buChar char="■"/>
            </a:pPr>
            <a:r>
              <a:rPr lang="en-US" sz="1200">
                <a:solidFill>
                  <a:srgbClr val="FFFFFF"/>
                </a:solidFill>
              </a:rPr>
              <a:t>~4k followers</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Frequent posts; 5+ posts per month</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Same content that is shared on Facebook accounts; use of common hashtags</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t>Low engagement with posts (likes, shares, comments)</a:t>
            </a:r>
            <a:endParaRPr sz="1200">
              <a:solidFill>
                <a:srgbClr val="FFFFFF"/>
              </a:solidFill>
            </a:endParaRPr>
          </a:p>
          <a:p>
            <a:pPr marL="1143000" lvl="2" indent="-215900" algn="l" rtl="0">
              <a:lnSpc>
                <a:spcPct val="115000"/>
              </a:lnSpc>
              <a:spcBef>
                <a:spcPts val="0"/>
              </a:spcBef>
              <a:spcAft>
                <a:spcPts val="0"/>
              </a:spcAft>
              <a:buClr>
                <a:srgbClr val="FFFFFF"/>
              </a:buClr>
              <a:buSzPts val="1200"/>
              <a:buChar char="■"/>
            </a:pPr>
            <a:r>
              <a:rPr lang="en-US" sz="1200">
                <a:solidFill>
                  <a:srgbClr val="FFFFFF"/>
                </a:solidFill>
              </a:rPr>
              <a:t>Minimal interaction with followers/audience</a:t>
            </a:r>
            <a:endParaRPr sz="1200">
              <a:solidFill>
                <a:srgbClr val="FFFFFF"/>
              </a:solidFill>
            </a:endParaRPr>
          </a:p>
          <a:p>
            <a:pPr marL="0" lvl="0" indent="0" algn="l" rtl="0">
              <a:lnSpc>
                <a:spcPct val="115000"/>
              </a:lnSpc>
              <a:spcBef>
                <a:spcPts val="880"/>
              </a:spcBef>
              <a:spcAft>
                <a:spcPts val="0"/>
              </a:spcAft>
              <a:buSzPts val="1800"/>
              <a:buNone/>
            </a:pPr>
            <a:r>
              <a:rPr lang="en-US" sz="1200" b="1"/>
              <a:t>LinkedIn</a:t>
            </a:r>
            <a:endParaRPr sz="1200" b="1"/>
          </a:p>
          <a:p>
            <a:pPr marL="1143000" lvl="2" indent="-215900" algn="l" rtl="0">
              <a:lnSpc>
                <a:spcPct val="115000"/>
              </a:lnSpc>
              <a:spcBef>
                <a:spcPts val="880"/>
              </a:spcBef>
              <a:spcAft>
                <a:spcPts val="0"/>
              </a:spcAft>
              <a:buSzPts val="1200"/>
              <a:buChar char="■"/>
            </a:pPr>
            <a:r>
              <a:rPr lang="en-US" sz="1200"/>
              <a:t>~5kK followers</a:t>
            </a:r>
            <a:endParaRPr sz="1200"/>
          </a:p>
          <a:p>
            <a:pPr marL="1143000" lvl="2" indent="-215900" algn="l" rtl="0">
              <a:lnSpc>
                <a:spcPct val="115000"/>
              </a:lnSpc>
              <a:spcBef>
                <a:spcPts val="0"/>
              </a:spcBef>
              <a:spcAft>
                <a:spcPts val="0"/>
              </a:spcAft>
              <a:buSzPts val="1200"/>
              <a:buChar char="■"/>
            </a:pPr>
            <a:r>
              <a:rPr lang="en-US" sz="1200"/>
              <a:t>Frequent posts; 5+ posts per month</a:t>
            </a:r>
            <a:endParaRPr sz="1200"/>
          </a:p>
          <a:p>
            <a:pPr marL="1143000" lvl="2" indent="-215900" algn="l" rtl="0">
              <a:lnSpc>
                <a:spcPct val="115000"/>
              </a:lnSpc>
              <a:spcBef>
                <a:spcPts val="880"/>
              </a:spcBef>
              <a:spcAft>
                <a:spcPts val="0"/>
              </a:spcAft>
              <a:buSzPts val="1200"/>
              <a:buChar char="■"/>
            </a:pPr>
            <a:r>
              <a:rPr lang="en-US" sz="1200"/>
              <a:t>Same content shared on Facebook &amp; Twitter</a:t>
            </a:r>
            <a:endParaRPr sz="1200"/>
          </a:p>
          <a:p>
            <a:pPr marL="1143000" lvl="2" indent="-215900" algn="l" rtl="0">
              <a:lnSpc>
                <a:spcPct val="115000"/>
              </a:lnSpc>
              <a:spcBef>
                <a:spcPts val="0"/>
              </a:spcBef>
              <a:spcAft>
                <a:spcPts val="0"/>
              </a:spcAft>
              <a:buClr>
                <a:schemeClr val="lt1"/>
              </a:buClr>
              <a:buSzPts val="1200"/>
              <a:buChar char="■"/>
            </a:pPr>
            <a:r>
              <a:rPr lang="en-US" sz="1200"/>
              <a:t>Low engagement with posts (likes, shares, comments)</a:t>
            </a:r>
            <a:endParaRPr sz="1200"/>
          </a:p>
          <a:p>
            <a:pPr marL="1143000" lvl="2" indent="-215900" algn="l" rtl="0">
              <a:lnSpc>
                <a:spcPct val="115000"/>
              </a:lnSpc>
              <a:spcBef>
                <a:spcPts val="0"/>
              </a:spcBef>
              <a:spcAft>
                <a:spcPts val="0"/>
              </a:spcAft>
              <a:buClr>
                <a:schemeClr val="lt1"/>
              </a:buClr>
              <a:buSzPts val="1200"/>
              <a:buChar char="■"/>
            </a:pPr>
            <a:r>
              <a:rPr lang="en-US" sz="1200"/>
              <a:t>Minimal interaction with followers/audience</a:t>
            </a:r>
            <a:endParaRPr sz="1200"/>
          </a:p>
          <a:p>
            <a:pPr marL="0" lvl="0" indent="0" algn="l" rtl="0">
              <a:lnSpc>
                <a:spcPct val="115000"/>
              </a:lnSpc>
              <a:spcBef>
                <a:spcPts val="880"/>
              </a:spcBef>
              <a:spcAft>
                <a:spcPts val="0"/>
              </a:spcAft>
              <a:buSzPts val="1800"/>
              <a:buNone/>
            </a:pPr>
            <a:r>
              <a:rPr lang="en-US" sz="1200"/>
              <a:t>		</a:t>
            </a:r>
            <a:endParaRPr sz="1200"/>
          </a:p>
          <a:p>
            <a:pPr marL="914400" lvl="2" indent="0" algn="l" rtl="0">
              <a:lnSpc>
                <a:spcPct val="115000"/>
              </a:lnSpc>
              <a:spcBef>
                <a:spcPts val="880"/>
              </a:spcBef>
              <a:spcAft>
                <a:spcPts val="0"/>
              </a:spcAft>
              <a:buSzPts val="1400"/>
              <a:buNone/>
            </a:pPr>
            <a:endParaRPr sz="1200"/>
          </a:p>
          <a:p>
            <a:pPr marL="914400" lvl="2" indent="0" algn="l" rtl="0">
              <a:lnSpc>
                <a:spcPct val="115000"/>
              </a:lnSpc>
              <a:spcBef>
                <a:spcPts val="880"/>
              </a:spcBef>
              <a:spcAft>
                <a:spcPts val="0"/>
              </a:spcAft>
              <a:buSzPts val="1400"/>
              <a:buNone/>
            </a:pP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9"/>
        <p:cNvGrpSpPr/>
        <p:nvPr/>
      </p:nvGrpSpPr>
      <p:grpSpPr>
        <a:xfrm>
          <a:off x="0" y="0"/>
          <a:ext cx="0" cy="0"/>
          <a:chOff x="0" y="0"/>
          <a:chExt cx="0" cy="0"/>
        </a:xfrm>
      </p:grpSpPr>
      <p:sp>
        <p:nvSpPr>
          <p:cNvPr id="420" name="Google Shape;420;p15"/>
          <p:cNvSpPr txBox="1">
            <a:spLocks noGrp="1"/>
          </p:cNvSpPr>
          <p:nvPr>
            <p:ph type="title" idx="4294967295"/>
          </p:nvPr>
        </p:nvSpPr>
        <p:spPr>
          <a:xfrm>
            <a:off x="810000" y="42052"/>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Search Engine Marketing – Zillow.com </a:t>
            </a:r>
            <a:endParaRPr sz="3600"/>
          </a:p>
        </p:txBody>
      </p:sp>
      <p:sp>
        <p:nvSpPr>
          <p:cNvPr id="421" name="Google Shape;421;p15"/>
          <p:cNvSpPr txBox="1"/>
          <p:nvPr/>
        </p:nvSpPr>
        <p:spPr>
          <a:xfrm>
            <a:off x="914388" y="2286000"/>
            <a:ext cx="7199100" cy="36321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Goal: </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960"/>
              </a:spcBef>
              <a:spcAft>
                <a:spcPts val="0"/>
              </a:spcAft>
              <a:buClr>
                <a:schemeClr val="accent1"/>
              </a:buClr>
              <a:buSzPts val="1400"/>
              <a:buFont typeface="Noto Sans Symbols"/>
              <a:buChar char="🞆"/>
            </a:pPr>
            <a:r>
              <a:rPr lang="en-US" sz="1400" b="0" i="0" u="none" strike="noStrike" cap="none">
                <a:solidFill>
                  <a:schemeClr val="lt1"/>
                </a:solidFill>
                <a:latin typeface="Century Gothic"/>
                <a:ea typeface="Century Gothic"/>
                <a:cs typeface="Century Gothic"/>
                <a:sym typeface="Century Gothic"/>
              </a:rPr>
              <a:t>To increase visibility of Zillow.com and Zillow’s Premier Agent program on search engines by using both paid and organic means.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960"/>
              </a:spcBef>
              <a:spcAft>
                <a:spcPts val="0"/>
              </a:spcAft>
              <a:buClr>
                <a:schemeClr val="accent1"/>
              </a:buClr>
              <a:buSzPts val="1800"/>
              <a:buFont typeface="Noto Sans Symbols"/>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96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Tactics: </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960"/>
              </a:spcBef>
              <a:spcAft>
                <a:spcPts val="0"/>
              </a:spcAft>
              <a:buClr>
                <a:schemeClr val="accent1"/>
              </a:buClr>
              <a:buSzPts val="1400"/>
              <a:buFont typeface="Noto Sans Symbols"/>
              <a:buChar char="🞆"/>
            </a:pPr>
            <a:r>
              <a:rPr lang="en-US" sz="1400" b="0" i="0" u="none" strike="noStrike" cap="none">
                <a:solidFill>
                  <a:schemeClr val="lt1"/>
                </a:solidFill>
                <a:latin typeface="Century Gothic"/>
                <a:ea typeface="Century Gothic"/>
                <a:cs typeface="Century Gothic"/>
                <a:sym typeface="Century Gothic"/>
              </a:rPr>
              <a:t>PPC campaign through Google AdWords </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960"/>
              </a:spcBef>
              <a:spcAft>
                <a:spcPts val="0"/>
              </a:spcAft>
              <a:buClr>
                <a:schemeClr val="accent1"/>
              </a:buClr>
              <a:buSzPts val="1400"/>
              <a:buFont typeface="Noto Sans Symbols"/>
              <a:buChar char="🞆"/>
            </a:pPr>
            <a:r>
              <a:rPr lang="en-US" sz="1400" b="0" i="0" u="none" strike="noStrike" cap="none">
                <a:solidFill>
                  <a:schemeClr val="lt1"/>
                </a:solidFill>
                <a:latin typeface="Century Gothic"/>
                <a:ea typeface="Century Gothic"/>
                <a:cs typeface="Century Gothic"/>
                <a:sym typeface="Century Gothic"/>
              </a:rPr>
              <a:t>Blog, copy, and video content with specific CTA</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960"/>
              </a:spcBef>
              <a:spcAft>
                <a:spcPts val="0"/>
              </a:spcAft>
              <a:buClr>
                <a:schemeClr val="accent1"/>
              </a:buClr>
              <a:buSzPts val="1400"/>
              <a:buFont typeface="Noto Sans Symbols"/>
              <a:buChar char="🞆"/>
            </a:pPr>
            <a:r>
              <a:rPr lang="en-US" sz="1400" b="0" i="0" u="none" strike="noStrike" cap="none">
                <a:solidFill>
                  <a:schemeClr val="lt1"/>
                </a:solidFill>
                <a:latin typeface="Century Gothic"/>
                <a:ea typeface="Century Gothic"/>
                <a:cs typeface="Century Gothic"/>
                <a:sym typeface="Century Gothic"/>
              </a:rPr>
              <a:t>Organic SEO including website and keyword optimization</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960"/>
              </a:spcBef>
              <a:spcAft>
                <a:spcPts val="0"/>
              </a:spcAft>
              <a:buClr>
                <a:schemeClr val="accent1"/>
              </a:buClr>
              <a:buSzPts val="1400"/>
              <a:buFont typeface="Noto Sans Symbols"/>
              <a:buChar char="🞆"/>
            </a:pPr>
            <a:r>
              <a:rPr lang="en-US" sz="1400" b="0" i="0" u="none" strike="noStrike" cap="none">
                <a:solidFill>
                  <a:schemeClr val="lt1"/>
                </a:solidFill>
                <a:latin typeface="Century Gothic"/>
                <a:ea typeface="Century Gothic"/>
                <a:cs typeface="Century Gothic"/>
                <a:sym typeface="Century Gothic"/>
              </a:rPr>
              <a:t>Locally targeted advertising</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960"/>
              </a:spcBef>
              <a:spcAft>
                <a:spcPts val="0"/>
              </a:spcAft>
              <a:buClr>
                <a:schemeClr val="accent1"/>
              </a:buClr>
              <a:buSzPts val="1800"/>
              <a:buFont typeface="Noto Sans Symbols"/>
              <a:buNone/>
            </a:pPr>
            <a:endParaRPr sz="1400" b="0" i="0" u="none" strike="noStrike" cap="none">
              <a:solidFill>
                <a:schemeClr val="lt1"/>
              </a:solidFill>
              <a:latin typeface="Century Gothic"/>
              <a:ea typeface="Century Gothic"/>
              <a:cs typeface="Century Gothic"/>
              <a:sym typeface="Century Gothic"/>
            </a:endParaRPr>
          </a:p>
        </p:txBody>
      </p:sp>
      <p:pic>
        <p:nvPicPr>
          <p:cNvPr id="422" name="Google Shape;422;p15" descr="Search"/>
          <p:cNvPicPr preferRelativeResize="0"/>
          <p:nvPr/>
        </p:nvPicPr>
        <p:blipFill rotWithShape="1">
          <a:blip r:embed="rId3">
            <a:alphaModFix/>
          </a:blip>
          <a:srcRect/>
          <a:stretch/>
        </p:blipFill>
        <p:spPr>
          <a:xfrm>
            <a:off x="8773800" y="3122300"/>
            <a:ext cx="2297700" cy="2297700"/>
          </a:xfrm>
          <a:prstGeom prst="roundRect">
            <a:avLst>
              <a:gd name="adj" fmla="val 3876"/>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16"/>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PPC Campaign Goals &amp; Objectives</a:t>
            </a:r>
            <a:endParaRPr sz="3600"/>
          </a:p>
        </p:txBody>
      </p:sp>
      <p:sp>
        <p:nvSpPr>
          <p:cNvPr id="428" name="Google Shape;428;p16"/>
          <p:cNvSpPr txBox="1"/>
          <p:nvPr/>
        </p:nvSpPr>
        <p:spPr>
          <a:xfrm>
            <a:off x="914398" y="3954756"/>
            <a:ext cx="4038900" cy="2308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Goal:</a:t>
            </a:r>
            <a:r>
              <a:rPr lang="en-US" sz="1400" b="0" i="0" u="none" strike="noStrike" cap="none">
                <a:solidFill>
                  <a:schemeClr val="lt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Increase awareness of the Zillow Premier Agent program to real estate agents in the United States by providing a landing page with information, blog and video content, and testimonials about the Zillow Premier Agent Program</a:t>
            </a:r>
            <a:endParaRPr sz="1400" b="0" i="0" u="none" strike="noStrike" cap="none">
              <a:solidFill>
                <a:srgbClr val="000000"/>
              </a:solidFill>
              <a:latin typeface="Arial"/>
              <a:ea typeface="Arial"/>
              <a:cs typeface="Arial"/>
              <a:sym typeface="Arial"/>
            </a:endParaRPr>
          </a:p>
        </p:txBody>
      </p:sp>
      <p:sp>
        <p:nvSpPr>
          <p:cNvPr id="429" name="Google Shape;429;p16"/>
          <p:cNvSpPr txBox="1"/>
          <p:nvPr/>
        </p:nvSpPr>
        <p:spPr>
          <a:xfrm>
            <a:off x="6215363" y="3954756"/>
            <a:ext cx="4038900" cy="28932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742950" marR="0" lvl="1" indent="-2730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Achieve 1.5% CTR</a:t>
            </a:r>
            <a:endParaRPr sz="1400" b="0" i="0" u="none" strike="noStrike" cap="none">
              <a:solidFill>
                <a:srgbClr val="000000"/>
              </a:solidFill>
              <a:latin typeface="Arial"/>
              <a:ea typeface="Arial"/>
              <a:cs typeface="Arial"/>
              <a:sym typeface="Arial"/>
            </a:endParaRPr>
          </a:p>
          <a:p>
            <a:pPr marL="742950" marR="0" lvl="1" indent="-2730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Convert 10% of visitors into leads</a:t>
            </a:r>
            <a:endParaRPr sz="1400" b="0" i="0" u="none" strike="noStrike" cap="none">
              <a:solidFill>
                <a:srgbClr val="000000"/>
              </a:solidFill>
              <a:latin typeface="Arial"/>
              <a:ea typeface="Arial"/>
              <a:cs typeface="Arial"/>
              <a:sym typeface="Arial"/>
            </a:endParaRPr>
          </a:p>
          <a:p>
            <a:pPr marL="742950" marR="0" lvl="1" indent="-2730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Increase ranking on SERP</a:t>
            </a:r>
            <a:endParaRPr sz="1400" b="0" i="0" u="none" strike="noStrike" cap="none">
              <a:solidFill>
                <a:srgbClr val="000000"/>
              </a:solidFill>
              <a:latin typeface="Arial"/>
              <a:ea typeface="Arial"/>
              <a:cs typeface="Arial"/>
              <a:sym typeface="Arial"/>
            </a:endParaRPr>
          </a:p>
          <a:p>
            <a:pPr marL="742950" marR="0" lvl="1" indent="-2730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Increase quality of traffic and time spent on site</a:t>
            </a:r>
            <a:endParaRPr sz="1400" b="0" i="0" u="none" strike="noStrike" cap="none">
              <a:solidFill>
                <a:srgbClr val="000000"/>
              </a:solidFill>
              <a:latin typeface="Arial"/>
              <a:ea typeface="Arial"/>
              <a:cs typeface="Arial"/>
              <a:sym typeface="Arial"/>
            </a:endParaRPr>
          </a:p>
          <a:p>
            <a:pPr marL="742950" marR="0" lvl="1" indent="-171450" algn="l" rtl="0">
              <a:lnSpc>
                <a:spcPct val="115000"/>
              </a:lnSpc>
              <a:spcBef>
                <a:spcPts val="0"/>
              </a:spcBef>
              <a:spcAft>
                <a:spcPts val="0"/>
              </a:spcAft>
              <a:buClr>
                <a:schemeClr val="lt1"/>
              </a:buClr>
              <a:buSzPts val="1800"/>
              <a:buFont typeface="Arial"/>
              <a:buNone/>
            </a:pPr>
            <a:endParaRPr sz="1400" b="1" i="0" u="none" strike="noStrike" cap="none">
              <a:solidFill>
                <a:schemeClr val="lt1"/>
              </a:solidFill>
              <a:latin typeface="Century Gothic"/>
              <a:ea typeface="Century Gothic"/>
              <a:cs typeface="Century Gothic"/>
              <a:sym typeface="Century Gothic"/>
            </a:endParaRPr>
          </a:p>
          <a:p>
            <a:pPr marL="457200" marR="0" lvl="1" indent="0" algn="l" rtl="0">
              <a:lnSpc>
                <a:spcPct val="115000"/>
              </a:lnSpc>
              <a:spcBef>
                <a:spcPts val="0"/>
              </a:spcBef>
              <a:spcAft>
                <a:spcPts val="0"/>
              </a:spcAft>
              <a:buClr>
                <a:srgbClr val="000000"/>
              </a:buClr>
              <a:buSzPts val="1400"/>
              <a:buFont typeface="Arial"/>
              <a:buNone/>
            </a:pPr>
            <a:endParaRPr sz="1400" b="1" i="0" u="none" strike="noStrike" cap="none">
              <a:solidFill>
                <a:schemeClr val="lt1"/>
              </a:solidFill>
              <a:latin typeface="Century Gothic"/>
              <a:ea typeface="Century Gothic"/>
              <a:cs typeface="Century Gothic"/>
              <a:sym typeface="Century Gothic"/>
            </a:endParaRPr>
          </a:p>
          <a:p>
            <a:pPr marL="1200150" marR="0" lvl="2" indent="-171450" algn="l" rtl="0">
              <a:lnSpc>
                <a:spcPct val="115000"/>
              </a:lnSpc>
              <a:spcBef>
                <a:spcPts val="0"/>
              </a:spcBef>
              <a:spcAft>
                <a:spcPts val="0"/>
              </a:spcAft>
              <a:buClr>
                <a:schemeClr val="lt1"/>
              </a:buClr>
              <a:buSzPts val="18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30" name="Google Shape;430;p16"/>
          <p:cNvSpPr txBox="1"/>
          <p:nvPr/>
        </p:nvSpPr>
        <p:spPr>
          <a:xfrm>
            <a:off x="914399" y="2286000"/>
            <a:ext cx="10086000" cy="15696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Campaign</a:t>
            </a:r>
            <a:r>
              <a:rPr lang="en-US" sz="1400" b="0" i="0" u="none" strike="noStrike" cap="none">
                <a:solidFill>
                  <a:schemeClr val="lt1"/>
                </a:solidFill>
                <a:latin typeface="Century Gothic"/>
                <a:ea typeface="Century Gothic"/>
                <a:cs typeface="Century Gothic"/>
                <a:sym typeface="Century Gothic"/>
              </a:rPr>
              <a:t>: Premier Agent PPC Campaign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Target Audience</a:t>
            </a:r>
            <a:r>
              <a:rPr lang="en-US" sz="1400" b="0" i="0" u="none" strike="noStrike" cap="none">
                <a:solidFill>
                  <a:schemeClr val="lt1"/>
                </a:solidFill>
                <a:latin typeface="Century Gothic"/>
                <a:ea typeface="Century Gothic"/>
                <a:cs typeface="Century Gothic"/>
                <a:sym typeface="Century Gothic"/>
              </a:rPr>
              <a:t>: Real estate agents looking to build their business and generate more leads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Time period</a:t>
            </a:r>
            <a:r>
              <a:rPr lang="en-US" sz="1400" b="0" i="0" u="none" strike="noStrike" cap="none">
                <a:solidFill>
                  <a:schemeClr val="lt1"/>
                </a:solidFill>
                <a:latin typeface="Century Gothic"/>
                <a:ea typeface="Century Gothic"/>
                <a:cs typeface="Century Gothic"/>
                <a:sym typeface="Century Gothic"/>
              </a:rPr>
              <a:t>: September – December (off season for home buying)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17"/>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PPC Ad Campaign</a:t>
            </a:r>
            <a:endParaRPr sz="3600"/>
          </a:p>
        </p:txBody>
      </p:sp>
      <p:pic>
        <p:nvPicPr>
          <p:cNvPr id="436" name="Google Shape;436;p17" descr="A screenshot of a cell phone  Description automatically generated"/>
          <p:cNvPicPr preferRelativeResize="0"/>
          <p:nvPr/>
        </p:nvPicPr>
        <p:blipFill rotWithShape="1">
          <a:blip r:embed="rId3">
            <a:alphaModFix/>
          </a:blip>
          <a:srcRect/>
          <a:stretch/>
        </p:blipFill>
        <p:spPr>
          <a:xfrm>
            <a:off x="1323109" y="2805718"/>
            <a:ext cx="8776856" cy="27662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0"/>
        <p:cNvGrpSpPr/>
        <p:nvPr/>
      </p:nvGrpSpPr>
      <p:grpSpPr>
        <a:xfrm>
          <a:off x="0" y="0"/>
          <a:ext cx="0" cy="0"/>
          <a:chOff x="0" y="0"/>
          <a:chExt cx="0" cy="0"/>
        </a:xfrm>
      </p:grpSpPr>
      <p:pic>
        <p:nvPicPr>
          <p:cNvPr id="441" name="Google Shape;441;p18"/>
          <p:cNvPicPr preferRelativeResize="0"/>
          <p:nvPr/>
        </p:nvPicPr>
        <p:blipFill rotWithShape="1">
          <a:blip r:embed="rId3">
            <a:alphaModFix/>
          </a:blip>
          <a:srcRect/>
          <a:stretch/>
        </p:blipFill>
        <p:spPr>
          <a:xfrm>
            <a:off x="3662625" y="224150"/>
            <a:ext cx="4866750" cy="6409702"/>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9"/>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Keyword Phrases</a:t>
            </a:r>
            <a:endParaRPr sz="3600"/>
          </a:p>
        </p:txBody>
      </p:sp>
      <p:sp>
        <p:nvSpPr>
          <p:cNvPr id="447" name="Google Shape;447;p19"/>
          <p:cNvSpPr txBox="1"/>
          <p:nvPr/>
        </p:nvSpPr>
        <p:spPr>
          <a:xfrm>
            <a:off x="810000" y="2283247"/>
            <a:ext cx="4038900" cy="2862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PPC Campaign Specific:</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marketing</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advertising</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Realtor marketing</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Realtor advertising</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Grow real estate business</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business leads</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Home buying advertising</a:t>
            </a:r>
            <a:endParaRPr sz="1400" b="0" i="0" u="none" strike="noStrike" cap="none">
              <a:solidFill>
                <a:srgbClr val="000000"/>
              </a:solidFill>
              <a:latin typeface="Arial"/>
              <a:ea typeface="Arial"/>
              <a:cs typeface="Arial"/>
              <a:sym typeface="Arial"/>
            </a:endParaRPr>
          </a:p>
          <a:p>
            <a:pPr marL="285750" marR="0" lvl="0" indent="-2603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Home selling advertising</a:t>
            </a:r>
            <a:endParaRPr sz="1400" b="0" i="0" u="none" strike="noStrike" cap="none">
              <a:solidFill>
                <a:srgbClr val="000000"/>
              </a:solidFill>
              <a:latin typeface="Arial"/>
              <a:ea typeface="Arial"/>
              <a:cs typeface="Arial"/>
              <a:sym typeface="Arial"/>
            </a:endParaRPr>
          </a:p>
          <a:p>
            <a:pPr marL="285750" marR="0" lvl="0" indent="-171450" algn="l" rtl="0">
              <a:lnSpc>
                <a:spcPct val="115000"/>
              </a:lnSpc>
              <a:spcBef>
                <a:spcPts val="0"/>
              </a:spcBef>
              <a:spcAft>
                <a:spcPts val="0"/>
              </a:spcAft>
              <a:buClr>
                <a:schemeClr val="lt1"/>
              </a:buClr>
              <a:buSzPts val="1800"/>
              <a:buFont typeface="Arial"/>
              <a:buNone/>
            </a:pPr>
            <a:endParaRPr sz="1400" b="0" i="0" u="none" strike="noStrike" cap="none">
              <a:solidFill>
                <a:schemeClr val="lt1"/>
              </a:solidFill>
              <a:latin typeface="Century Gothic"/>
              <a:ea typeface="Century Gothic"/>
              <a:cs typeface="Century Gothic"/>
              <a:sym typeface="Century Gothic"/>
            </a:endParaRPr>
          </a:p>
        </p:txBody>
      </p:sp>
      <p:sp>
        <p:nvSpPr>
          <p:cNvPr id="448" name="Google Shape;448;p19"/>
          <p:cNvSpPr txBox="1"/>
          <p:nvPr/>
        </p:nvSpPr>
        <p:spPr>
          <a:xfrm>
            <a:off x="4298450" y="2283248"/>
            <a:ext cx="3148500" cy="41724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Zillow Keyword Phrases: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Realtor</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Homes for sale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Houses for sale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Homes for sale near me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MLS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agent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Apartments for rent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Homes for rent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Condos for sale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Condos for rent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Condos near me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Agents near me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Premier Agent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Zillow</a:t>
            </a:r>
            <a:endParaRPr sz="1400" b="0" i="0" u="none" strike="noStrike" cap="none">
              <a:solidFill>
                <a:srgbClr val="000000"/>
              </a:solidFill>
              <a:latin typeface="Arial"/>
              <a:ea typeface="Arial"/>
              <a:cs typeface="Arial"/>
              <a:sym typeface="Arial"/>
            </a:endParaRPr>
          </a:p>
        </p:txBody>
      </p:sp>
      <p:sp>
        <p:nvSpPr>
          <p:cNvPr id="449" name="Google Shape;449;p19"/>
          <p:cNvSpPr txBox="1"/>
          <p:nvPr/>
        </p:nvSpPr>
        <p:spPr>
          <a:xfrm>
            <a:off x="7249975" y="2525375"/>
            <a:ext cx="4719300" cy="3972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MLS listing</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Family home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Foreclosure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For sale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license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Buying a house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school</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Local real estate agents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Best real estate agents</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Real estate help</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Where can I find a real estate agent?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When is the best time to buy a house?</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How do I get started as a real estate agent?</a:t>
            </a:r>
            <a:endParaRPr sz="1400" b="0" i="0" u="none" strike="noStrike" cap="none">
              <a:solidFill>
                <a:srgbClr val="000000"/>
              </a:solidFill>
              <a:latin typeface="Arial"/>
              <a:ea typeface="Arial"/>
              <a:cs typeface="Arial"/>
              <a:sym typeface="Arial"/>
            </a:endParaRPr>
          </a:p>
          <a:p>
            <a:pPr marL="285750" marR="0" lvl="0" indent="-285750" algn="l" rtl="0">
              <a:lnSpc>
                <a:spcPct val="115000"/>
              </a:lnSpc>
              <a:spcBef>
                <a:spcPts val="0"/>
              </a:spcBef>
              <a:spcAft>
                <a:spcPts val="0"/>
              </a:spcAft>
              <a:buClr>
                <a:schemeClr val="lt1"/>
              </a:buClr>
              <a:buSzPts val="1400"/>
              <a:buFont typeface="Arial"/>
              <a:buChar char="•"/>
            </a:pPr>
            <a:r>
              <a:rPr lang="en-US" sz="1400" b="0" i="0" u="none" strike="noStrike" cap="none">
                <a:solidFill>
                  <a:schemeClr val="lt1"/>
                </a:solidFill>
                <a:latin typeface="Century Gothic"/>
                <a:ea typeface="Century Gothic"/>
                <a:cs typeface="Century Gothic"/>
                <a:sym typeface="Century Gothic"/>
              </a:rPr>
              <a:t>How do I market myself as a real estate agent?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Executive Summary</a:t>
            </a:r>
            <a:endParaRPr sz="3600"/>
          </a:p>
        </p:txBody>
      </p:sp>
      <p:sp>
        <p:nvSpPr>
          <p:cNvPr id="336" name="Google Shape;336;p2"/>
          <p:cNvSpPr txBox="1">
            <a:spLocks noGrp="1"/>
          </p:cNvSpPr>
          <p:nvPr>
            <p:ph type="body" idx="1"/>
          </p:nvPr>
        </p:nvSpPr>
        <p:spPr>
          <a:xfrm>
            <a:off x="914400" y="2286000"/>
            <a:ext cx="10107000" cy="35730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400"/>
              <a:t>Research suggests that Zillow’s target home buyers/ home sellers and real estate agents are spending an increasing amount of time purchasing, selling, and conducting business online. The purpose of this plan is to show the benefit of implementing strategic digital advertising, social media, and web strategies to Zillow’s target audiences in the digital space. </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Clr>
                <a:schemeClr val="dk1"/>
              </a:buClr>
              <a:buSzPts val="1100"/>
              <a:buFont typeface="Arial"/>
              <a:buNone/>
            </a:pPr>
            <a:r>
              <a:rPr lang="en-US" sz="1400"/>
              <a:t>These strategies and tactics position Zillow as the premier solution that allows home purchases and sellers to buy and sell homes with relative ease. We’ve also focused our efforts on building strategies and tactics that position the Zillow Premier Real Estate service as a program that enables real estate agents to develop and grow their business.</a:t>
            </a:r>
            <a:endParaRPr sz="1400"/>
          </a:p>
          <a:p>
            <a:pPr marL="0" lvl="0" indent="0" algn="l" rtl="0">
              <a:lnSpc>
                <a:spcPct val="115000"/>
              </a:lnSpc>
              <a:spcBef>
                <a:spcPts val="0"/>
              </a:spcBef>
              <a:spcAft>
                <a:spcPts val="0"/>
              </a:spcAft>
              <a:buClr>
                <a:schemeClr val="dk1"/>
              </a:buClr>
              <a:buSzPts val="1100"/>
              <a:buFont typeface="Arial"/>
              <a:buNone/>
            </a:pPr>
            <a:endParaRPr sz="1400"/>
          </a:p>
          <a:p>
            <a:pPr marL="0" lvl="0" indent="0" algn="l" rtl="0">
              <a:lnSpc>
                <a:spcPct val="115000"/>
              </a:lnSpc>
              <a:spcBef>
                <a:spcPts val="0"/>
              </a:spcBef>
              <a:spcAft>
                <a:spcPts val="0"/>
              </a:spcAft>
              <a:buSzPts val="1100"/>
              <a:buNone/>
            </a:pPr>
            <a:r>
              <a:rPr lang="en-US" sz="1400"/>
              <a:t>We expect that the implementation of these digital strategies will lead to an increase in traffic to the Zillow website and an increased subscription rate to the Zillow Premier Real Estate program leading to increased revenue. </a:t>
            </a:r>
            <a:endParaRPr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3"/>
        <p:cNvGrpSpPr/>
        <p:nvPr/>
      </p:nvGrpSpPr>
      <p:grpSpPr>
        <a:xfrm>
          <a:off x="0" y="0"/>
          <a:ext cx="0" cy="0"/>
          <a:chOff x="0" y="0"/>
          <a:chExt cx="0" cy="0"/>
        </a:xfrm>
      </p:grpSpPr>
      <p:sp>
        <p:nvSpPr>
          <p:cNvPr id="454" name="Google Shape;454;p20"/>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Campaign Keyword Phrases</a:t>
            </a:r>
            <a:endParaRPr sz="3600"/>
          </a:p>
        </p:txBody>
      </p:sp>
      <p:grpSp>
        <p:nvGrpSpPr>
          <p:cNvPr id="455" name="Google Shape;455;p20"/>
          <p:cNvGrpSpPr/>
          <p:nvPr/>
        </p:nvGrpSpPr>
        <p:grpSpPr>
          <a:xfrm>
            <a:off x="819150" y="2549051"/>
            <a:ext cx="10553700" cy="3309907"/>
            <a:chOff x="0" y="404"/>
            <a:chExt cx="10553700" cy="3309907"/>
          </a:xfrm>
        </p:grpSpPr>
        <p:cxnSp>
          <p:nvCxnSpPr>
            <p:cNvPr id="456" name="Google Shape;456;p20"/>
            <p:cNvCxnSpPr/>
            <p:nvPr/>
          </p:nvCxnSpPr>
          <p:spPr>
            <a:xfrm>
              <a:off x="0" y="404"/>
              <a:ext cx="10553700" cy="0"/>
            </a:xfrm>
            <a:prstGeom prst="straightConnector1">
              <a:avLst/>
            </a:prstGeom>
            <a:solidFill>
              <a:srgbClr val="EE745E"/>
            </a:solidFill>
            <a:ln w="15875" cap="rnd" cmpd="sng">
              <a:solidFill>
                <a:srgbClr val="EE745E"/>
              </a:solidFill>
              <a:prstDash val="solid"/>
              <a:round/>
              <a:headEnd type="none" w="sm" len="sm"/>
              <a:tailEnd type="none" w="sm" len="sm"/>
            </a:ln>
          </p:spPr>
        </p:cxnSp>
        <p:sp>
          <p:nvSpPr>
            <p:cNvPr id="457" name="Google Shape;457;p20"/>
            <p:cNvSpPr/>
            <p:nvPr/>
          </p:nvSpPr>
          <p:spPr>
            <a:xfrm>
              <a:off x="0" y="404"/>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20"/>
            <p:cNvSpPr txBox="1"/>
            <p:nvPr/>
          </p:nvSpPr>
          <p:spPr>
            <a:xfrm>
              <a:off x="0" y="404"/>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Premier Agent</a:t>
              </a:r>
              <a:endParaRPr sz="1400" b="0" i="0" u="none" strike="noStrike" cap="none">
                <a:solidFill>
                  <a:srgbClr val="000000"/>
                </a:solidFill>
                <a:latin typeface="Arial"/>
                <a:ea typeface="Arial"/>
                <a:cs typeface="Arial"/>
                <a:sym typeface="Arial"/>
              </a:endParaRPr>
            </a:p>
          </p:txBody>
        </p:sp>
        <p:cxnSp>
          <p:nvCxnSpPr>
            <p:cNvPr id="459" name="Google Shape;459;p20"/>
            <p:cNvCxnSpPr/>
            <p:nvPr/>
          </p:nvCxnSpPr>
          <p:spPr>
            <a:xfrm>
              <a:off x="0" y="331404"/>
              <a:ext cx="10553700" cy="0"/>
            </a:xfrm>
            <a:prstGeom prst="straightConnector1">
              <a:avLst/>
            </a:prstGeom>
            <a:solidFill>
              <a:srgbClr val="ECCF5D"/>
            </a:solidFill>
            <a:ln w="15875" cap="rnd" cmpd="sng">
              <a:solidFill>
                <a:srgbClr val="ECCF5D"/>
              </a:solidFill>
              <a:prstDash val="solid"/>
              <a:round/>
              <a:headEnd type="none" w="sm" len="sm"/>
              <a:tailEnd type="none" w="sm" len="sm"/>
            </a:ln>
          </p:spPr>
        </p:cxnSp>
        <p:sp>
          <p:nvSpPr>
            <p:cNvPr id="460" name="Google Shape;460;p20"/>
            <p:cNvSpPr/>
            <p:nvPr/>
          </p:nvSpPr>
          <p:spPr>
            <a:xfrm>
              <a:off x="0" y="331404"/>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20"/>
            <p:cNvSpPr txBox="1"/>
            <p:nvPr/>
          </p:nvSpPr>
          <p:spPr>
            <a:xfrm>
              <a:off x="0" y="331404"/>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Real estate marketing</a:t>
              </a:r>
              <a:endParaRPr sz="1400" b="0" i="0" u="none" strike="noStrike" cap="none">
                <a:solidFill>
                  <a:srgbClr val="000000"/>
                </a:solidFill>
                <a:latin typeface="Arial"/>
                <a:ea typeface="Arial"/>
                <a:cs typeface="Arial"/>
                <a:sym typeface="Arial"/>
              </a:endParaRPr>
            </a:p>
          </p:txBody>
        </p:sp>
        <p:cxnSp>
          <p:nvCxnSpPr>
            <p:cNvPr id="462" name="Google Shape;462;p20"/>
            <p:cNvCxnSpPr/>
            <p:nvPr/>
          </p:nvCxnSpPr>
          <p:spPr>
            <a:xfrm>
              <a:off x="0" y="662405"/>
              <a:ext cx="10553700" cy="0"/>
            </a:xfrm>
            <a:prstGeom prst="straightConnector1">
              <a:avLst/>
            </a:prstGeom>
            <a:solidFill>
              <a:srgbClr val="ADEC5B"/>
            </a:solidFill>
            <a:ln w="15875" cap="rnd" cmpd="sng">
              <a:solidFill>
                <a:srgbClr val="ADEC5B"/>
              </a:solidFill>
              <a:prstDash val="solid"/>
              <a:round/>
              <a:headEnd type="none" w="sm" len="sm"/>
              <a:tailEnd type="none" w="sm" len="sm"/>
            </a:ln>
          </p:spPr>
        </p:cxnSp>
        <p:sp>
          <p:nvSpPr>
            <p:cNvPr id="463" name="Google Shape;463;p20"/>
            <p:cNvSpPr/>
            <p:nvPr/>
          </p:nvSpPr>
          <p:spPr>
            <a:xfrm>
              <a:off x="0" y="662405"/>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20"/>
            <p:cNvSpPr txBox="1"/>
            <p:nvPr/>
          </p:nvSpPr>
          <p:spPr>
            <a:xfrm>
              <a:off x="0" y="662405"/>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Real estate advertising</a:t>
              </a:r>
              <a:endParaRPr sz="1400" b="0" i="0" u="none" strike="noStrike" cap="none">
                <a:solidFill>
                  <a:srgbClr val="000000"/>
                </a:solidFill>
                <a:latin typeface="Arial"/>
                <a:ea typeface="Arial"/>
                <a:cs typeface="Arial"/>
                <a:sym typeface="Arial"/>
              </a:endParaRPr>
            </a:p>
          </p:txBody>
        </p:sp>
        <p:cxnSp>
          <p:nvCxnSpPr>
            <p:cNvPr id="465" name="Google Shape;465;p20"/>
            <p:cNvCxnSpPr/>
            <p:nvPr/>
          </p:nvCxnSpPr>
          <p:spPr>
            <a:xfrm>
              <a:off x="0" y="993406"/>
              <a:ext cx="10553700" cy="0"/>
            </a:xfrm>
            <a:prstGeom prst="straightConnector1">
              <a:avLst/>
            </a:prstGeom>
            <a:solidFill>
              <a:srgbClr val="5AEC65"/>
            </a:solidFill>
            <a:ln w="15875" cap="rnd" cmpd="sng">
              <a:solidFill>
                <a:srgbClr val="5AEC65"/>
              </a:solidFill>
              <a:prstDash val="solid"/>
              <a:round/>
              <a:headEnd type="none" w="sm" len="sm"/>
              <a:tailEnd type="none" w="sm" len="sm"/>
            </a:ln>
          </p:spPr>
        </p:cxnSp>
        <p:sp>
          <p:nvSpPr>
            <p:cNvPr id="466" name="Google Shape;466;p20"/>
            <p:cNvSpPr/>
            <p:nvPr/>
          </p:nvSpPr>
          <p:spPr>
            <a:xfrm>
              <a:off x="0" y="993406"/>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20"/>
            <p:cNvSpPr txBox="1"/>
            <p:nvPr/>
          </p:nvSpPr>
          <p:spPr>
            <a:xfrm>
              <a:off x="0" y="993406"/>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Realtor marketing</a:t>
              </a:r>
              <a:endParaRPr sz="1400" b="0" i="0" u="none" strike="noStrike" cap="none">
                <a:solidFill>
                  <a:srgbClr val="000000"/>
                </a:solidFill>
                <a:latin typeface="Arial"/>
                <a:ea typeface="Arial"/>
                <a:cs typeface="Arial"/>
                <a:sym typeface="Arial"/>
              </a:endParaRPr>
            </a:p>
          </p:txBody>
        </p:sp>
        <p:cxnSp>
          <p:nvCxnSpPr>
            <p:cNvPr id="468" name="Google Shape;468;p20"/>
            <p:cNvCxnSpPr/>
            <p:nvPr/>
          </p:nvCxnSpPr>
          <p:spPr>
            <a:xfrm>
              <a:off x="0" y="1324407"/>
              <a:ext cx="10553700" cy="0"/>
            </a:xfrm>
            <a:prstGeom prst="straightConnector1">
              <a:avLst/>
            </a:prstGeom>
            <a:solidFill>
              <a:srgbClr val="58ECC2"/>
            </a:solidFill>
            <a:ln w="15875" cap="rnd" cmpd="sng">
              <a:solidFill>
                <a:srgbClr val="58ECC2"/>
              </a:solidFill>
              <a:prstDash val="solid"/>
              <a:round/>
              <a:headEnd type="none" w="sm" len="sm"/>
              <a:tailEnd type="none" w="sm" len="sm"/>
            </a:ln>
          </p:spPr>
        </p:cxnSp>
        <p:sp>
          <p:nvSpPr>
            <p:cNvPr id="469" name="Google Shape;469;p20"/>
            <p:cNvSpPr/>
            <p:nvPr/>
          </p:nvSpPr>
          <p:spPr>
            <a:xfrm>
              <a:off x="0" y="1324407"/>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0"/>
            <p:cNvSpPr txBox="1"/>
            <p:nvPr/>
          </p:nvSpPr>
          <p:spPr>
            <a:xfrm>
              <a:off x="0" y="1324407"/>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Realtor advertising</a:t>
              </a:r>
              <a:endParaRPr sz="1400" b="0" i="0" u="none" strike="noStrike" cap="none">
                <a:solidFill>
                  <a:srgbClr val="000000"/>
                </a:solidFill>
                <a:latin typeface="Arial"/>
                <a:ea typeface="Arial"/>
                <a:cs typeface="Arial"/>
                <a:sym typeface="Arial"/>
              </a:endParaRPr>
            </a:p>
          </p:txBody>
        </p:sp>
        <p:cxnSp>
          <p:nvCxnSpPr>
            <p:cNvPr id="471" name="Google Shape;471;p20"/>
            <p:cNvCxnSpPr/>
            <p:nvPr/>
          </p:nvCxnSpPr>
          <p:spPr>
            <a:xfrm>
              <a:off x="0" y="1655407"/>
              <a:ext cx="10553700" cy="0"/>
            </a:xfrm>
            <a:prstGeom prst="straightConnector1">
              <a:avLst/>
            </a:prstGeom>
            <a:solidFill>
              <a:srgbClr val="57B5EC"/>
            </a:solidFill>
            <a:ln w="15875" cap="rnd" cmpd="sng">
              <a:solidFill>
                <a:srgbClr val="57B5EC"/>
              </a:solidFill>
              <a:prstDash val="solid"/>
              <a:round/>
              <a:headEnd type="none" w="sm" len="sm"/>
              <a:tailEnd type="none" w="sm" len="sm"/>
            </a:ln>
          </p:spPr>
        </p:cxnSp>
        <p:sp>
          <p:nvSpPr>
            <p:cNvPr id="472" name="Google Shape;472;p20"/>
            <p:cNvSpPr/>
            <p:nvPr/>
          </p:nvSpPr>
          <p:spPr>
            <a:xfrm>
              <a:off x="0" y="1655408"/>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20"/>
            <p:cNvSpPr txBox="1"/>
            <p:nvPr/>
          </p:nvSpPr>
          <p:spPr>
            <a:xfrm>
              <a:off x="0" y="1655408"/>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Grow real estate business</a:t>
              </a:r>
              <a:endParaRPr sz="1400" b="0" i="0" u="none" strike="noStrike" cap="none">
                <a:solidFill>
                  <a:srgbClr val="000000"/>
                </a:solidFill>
                <a:latin typeface="Arial"/>
                <a:ea typeface="Arial"/>
                <a:cs typeface="Arial"/>
                <a:sym typeface="Arial"/>
              </a:endParaRPr>
            </a:p>
          </p:txBody>
        </p:sp>
        <p:cxnSp>
          <p:nvCxnSpPr>
            <p:cNvPr id="474" name="Google Shape;474;p20"/>
            <p:cNvCxnSpPr/>
            <p:nvPr/>
          </p:nvCxnSpPr>
          <p:spPr>
            <a:xfrm>
              <a:off x="0" y="1986408"/>
              <a:ext cx="10553700" cy="0"/>
            </a:xfrm>
            <a:prstGeom prst="straightConnector1">
              <a:avLst/>
            </a:prstGeom>
            <a:solidFill>
              <a:srgbClr val="5555EB"/>
            </a:solidFill>
            <a:ln w="15875" cap="rnd" cmpd="sng">
              <a:solidFill>
                <a:srgbClr val="5555EB"/>
              </a:solidFill>
              <a:prstDash val="solid"/>
              <a:round/>
              <a:headEnd type="none" w="sm" len="sm"/>
              <a:tailEnd type="none" w="sm" len="sm"/>
            </a:ln>
          </p:spPr>
        </p:cxnSp>
        <p:sp>
          <p:nvSpPr>
            <p:cNvPr id="475" name="Google Shape;475;p20"/>
            <p:cNvSpPr/>
            <p:nvPr/>
          </p:nvSpPr>
          <p:spPr>
            <a:xfrm>
              <a:off x="0" y="1986408"/>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20"/>
            <p:cNvSpPr txBox="1"/>
            <p:nvPr/>
          </p:nvSpPr>
          <p:spPr>
            <a:xfrm>
              <a:off x="0" y="1986408"/>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Real estate business leads</a:t>
              </a:r>
              <a:endParaRPr sz="1400" b="0" i="0" u="none" strike="noStrike" cap="none">
                <a:solidFill>
                  <a:srgbClr val="000000"/>
                </a:solidFill>
                <a:latin typeface="Arial"/>
                <a:ea typeface="Arial"/>
                <a:cs typeface="Arial"/>
                <a:sym typeface="Arial"/>
              </a:endParaRPr>
            </a:p>
          </p:txBody>
        </p:sp>
        <p:cxnSp>
          <p:nvCxnSpPr>
            <p:cNvPr id="477" name="Google Shape;477;p20"/>
            <p:cNvCxnSpPr/>
            <p:nvPr/>
          </p:nvCxnSpPr>
          <p:spPr>
            <a:xfrm>
              <a:off x="0" y="2317409"/>
              <a:ext cx="10553700" cy="0"/>
            </a:xfrm>
            <a:prstGeom prst="straightConnector1">
              <a:avLst/>
            </a:prstGeom>
            <a:solidFill>
              <a:srgbClr val="B553EB"/>
            </a:solidFill>
            <a:ln w="15875" cap="rnd" cmpd="sng">
              <a:solidFill>
                <a:srgbClr val="B553EB"/>
              </a:solidFill>
              <a:prstDash val="solid"/>
              <a:round/>
              <a:headEnd type="none" w="sm" len="sm"/>
              <a:tailEnd type="none" w="sm" len="sm"/>
            </a:ln>
          </p:spPr>
        </p:cxnSp>
        <p:sp>
          <p:nvSpPr>
            <p:cNvPr id="478" name="Google Shape;478;p20"/>
            <p:cNvSpPr/>
            <p:nvPr/>
          </p:nvSpPr>
          <p:spPr>
            <a:xfrm>
              <a:off x="0" y="2317409"/>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20"/>
            <p:cNvSpPr txBox="1"/>
            <p:nvPr/>
          </p:nvSpPr>
          <p:spPr>
            <a:xfrm>
              <a:off x="0" y="2317409"/>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Home buying advertising</a:t>
              </a:r>
              <a:endParaRPr sz="1400" b="0" i="0" u="none" strike="noStrike" cap="none">
                <a:solidFill>
                  <a:srgbClr val="000000"/>
                </a:solidFill>
                <a:latin typeface="Arial"/>
                <a:ea typeface="Arial"/>
                <a:cs typeface="Arial"/>
                <a:sym typeface="Arial"/>
              </a:endParaRPr>
            </a:p>
          </p:txBody>
        </p:sp>
        <p:cxnSp>
          <p:nvCxnSpPr>
            <p:cNvPr id="480" name="Google Shape;480;p20"/>
            <p:cNvCxnSpPr/>
            <p:nvPr/>
          </p:nvCxnSpPr>
          <p:spPr>
            <a:xfrm>
              <a:off x="0" y="2648410"/>
              <a:ext cx="10553700" cy="0"/>
            </a:xfrm>
            <a:prstGeom prst="straightConnector1">
              <a:avLst/>
            </a:prstGeom>
            <a:solidFill>
              <a:srgbClr val="EB52BF"/>
            </a:solidFill>
            <a:ln w="15875" cap="rnd" cmpd="sng">
              <a:solidFill>
                <a:srgbClr val="EB52BF"/>
              </a:solidFill>
              <a:prstDash val="solid"/>
              <a:round/>
              <a:headEnd type="none" w="sm" len="sm"/>
              <a:tailEnd type="none" w="sm" len="sm"/>
            </a:ln>
          </p:spPr>
        </p:cxnSp>
        <p:sp>
          <p:nvSpPr>
            <p:cNvPr id="481" name="Google Shape;481;p20"/>
            <p:cNvSpPr/>
            <p:nvPr/>
          </p:nvSpPr>
          <p:spPr>
            <a:xfrm>
              <a:off x="0" y="2648410"/>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20"/>
            <p:cNvSpPr txBox="1"/>
            <p:nvPr/>
          </p:nvSpPr>
          <p:spPr>
            <a:xfrm>
              <a:off x="0" y="2648410"/>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Home selling advertising</a:t>
              </a:r>
              <a:endParaRPr sz="1400" b="0" i="0" u="none" strike="noStrike" cap="none">
                <a:solidFill>
                  <a:srgbClr val="000000"/>
                </a:solidFill>
                <a:latin typeface="Arial"/>
                <a:ea typeface="Arial"/>
                <a:cs typeface="Arial"/>
                <a:sym typeface="Arial"/>
              </a:endParaRPr>
            </a:p>
          </p:txBody>
        </p:sp>
        <p:cxnSp>
          <p:nvCxnSpPr>
            <p:cNvPr id="483" name="Google Shape;483;p20"/>
            <p:cNvCxnSpPr/>
            <p:nvPr/>
          </p:nvCxnSpPr>
          <p:spPr>
            <a:xfrm>
              <a:off x="0" y="2979411"/>
              <a:ext cx="10553700" cy="0"/>
            </a:xfrm>
            <a:prstGeom prst="straightConnector1">
              <a:avLst/>
            </a:prstGeom>
            <a:solidFill>
              <a:srgbClr val="EB505B"/>
            </a:solidFill>
            <a:ln w="15875" cap="rnd" cmpd="sng">
              <a:solidFill>
                <a:srgbClr val="EB505B"/>
              </a:solidFill>
              <a:prstDash val="solid"/>
              <a:round/>
              <a:headEnd type="none" w="sm" len="sm"/>
              <a:tailEnd type="none" w="sm" len="sm"/>
            </a:ln>
          </p:spPr>
        </p:cxnSp>
        <p:sp>
          <p:nvSpPr>
            <p:cNvPr id="484" name="Google Shape;484;p20"/>
            <p:cNvSpPr/>
            <p:nvPr/>
          </p:nvSpPr>
          <p:spPr>
            <a:xfrm>
              <a:off x="0" y="2979411"/>
              <a:ext cx="10553700" cy="330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20"/>
            <p:cNvSpPr txBox="1"/>
            <p:nvPr/>
          </p:nvSpPr>
          <p:spPr>
            <a:xfrm>
              <a:off x="0" y="2979411"/>
              <a:ext cx="10553700" cy="330900"/>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entury Gothic"/>
                <a:buNone/>
              </a:pPr>
              <a:r>
                <a:rPr lang="en-US" sz="1500" b="0" i="0" u="none" strike="noStrike" cap="none">
                  <a:solidFill>
                    <a:schemeClr val="lt1"/>
                  </a:solidFill>
                  <a:latin typeface="Century Gothic"/>
                  <a:ea typeface="Century Gothic"/>
                  <a:cs typeface="Century Gothic"/>
                  <a:sym typeface="Century Gothic"/>
                </a:rPr>
                <a:t>Advertising on Zillow</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21"/>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Conversion Path</a:t>
            </a:r>
            <a:endParaRPr sz="3600"/>
          </a:p>
        </p:txBody>
      </p:sp>
      <p:sp>
        <p:nvSpPr>
          <p:cNvPr id="492" name="Google Shape;492;p21"/>
          <p:cNvSpPr/>
          <p:nvPr/>
        </p:nvSpPr>
        <p:spPr>
          <a:xfrm>
            <a:off x="494690" y="3829264"/>
            <a:ext cx="12612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Keyword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Search</a:t>
            </a:r>
            <a:endParaRPr sz="1400" b="0" i="0" u="none" strike="noStrike" cap="none">
              <a:solidFill>
                <a:srgbClr val="000000"/>
              </a:solidFill>
              <a:latin typeface="Arial"/>
              <a:ea typeface="Arial"/>
              <a:cs typeface="Arial"/>
              <a:sym typeface="Arial"/>
            </a:endParaRPr>
          </a:p>
        </p:txBody>
      </p:sp>
      <p:cxnSp>
        <p:nvCxnSpPr>
          <p:cNvPr id="493" name="Google Shape;493;p21"/>
          <p:cNvCxnSpPr/>
          <p:nvPr/>
        </p:nvCxnSpPr>
        <p:spPr>
          <a:xfrm>
            <a:off x="2028496" y="4361793"/>
            <a:ext cx="409800" cy="0"/>
          </a:xfrm>
          <a:prstGeom prst="straightConnector1">
            <a:avLst/>
          </a:prstGeom>
          <a:noFill/>
          <a:ln w="9525" cap="rnd" cmpd="sng">
            <a:solidFill>
              <a:schemeClr val="accent1"/>
            </a:solidFill>
            <a:prstDash val="solid"/>
            <a:round/>
            <a:headEnd type="none" w="sm" len="sm"/>
            <a:tailEnd type="triangle" w="med" len="med"/>
          </a:ln>
        </p:spPr>
      </p:cxnSp>
      <p:sp>
        <p:nvSpPr>
          <p:cNvPr id="494" name="Google Shape;494;p21"/>
          <p:cNvSpPr/>
          <p:nvPr/>
        </p:nvSpPr>
        <p:spPr>
          <a:xfrm>
            <a:off x="2710965" y="3836276"/>
            <a:ext cx="12612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PPC Ad</a:t>
            </a:r>
            <a:endParaRPr sz="1400" b="0" i="0" u="none" strike="noStrike" cap="none">
              <a:solidFill>
                <a:srgbClr val="000000"/>
              </a:solidFill>
              <a:latin typeface="Arial"/>
              <a:ea typeface="Arial"/>
              <a:cs typeface="Arial"/>
              <a:sym typeface="Arial"/>
            </a:endParaRPr>
          </a:p>
        </p:txBody>
      </p:sp>
      <p:cxnSp>
        <p:nvCxnSpPr>
          <p:cNvPr id="495" name="Google Shape;495;p21"/>
          <p:cNvCxnSpPr/>
          <p:nvPr/>
        </p:nvCxnSpPr>
        <p:spPr>
          <a:xfrm>
            <a:off x="4251435" y="4388069"/>
            <a:ext cx="409800" cy="0"/>
          </a:xfrm>
          <a:prstGeom prst="straightConnector1">
            <a:avLst/>
          </a:prstGeom>
          <a:noFill/>
          <a:ln w="9525" cap="rnd" cmpd="sng">
            <a:solidFill>
              <a:schemeClr val="accent1"/>
            </a:solidFill>
            <a:prstDash val="solid"/>
            <a:round/>
            <a:headEnd type="none" w="sm" len="sm"/>
            <a:tailEnd type="triangle" w="med" len="med"/>
          </a:ln>
        </p:spPr>
      </p:cxnSp>
      <p:sp>
        <p:nvSpPr>
          <p:cNvPr id="496" name="Google Shape;496;p21"/>
          <p:cNvSpPr/>
          <p:nvPr/>
        </p:nvSpPr>
        <p:spPr>
          <a:xfrm>
            <a:off x="4940568" y="3836276"/>
            <a:ext cx="12612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Landing Page</a:t>
            </a:r>
            <a:endParaRPr sz="1400" b="0" i="0" u="none" strike="noStrike" cap="none">
              <a:solidFill>
                <a:srgbClr val="000000"/>
              </a:solidFill>
              <a:latin typeface="Arial"/>
              <a:ea typeface="Arial"/>
              <a:cs typeface="Arial"/>
              <a:sym typeface="Arial"/>
            </a:endParaRPr>
          </a:p>
        </p:txBody>
      </p:sp>
      <p:sp>
        <p:nvSpPr>
          <p:cNvPr id="497" name="Google Shape;497;p21"/>
          <p:cNvSpPr/>
          <p:nvPr/>
        </p:nvSpPr>
        <p:spPr>
          <a:xfrm>
            <a:off x="6958555" y="2903483"/>
            <a:ext cx="15591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Sign up for more information</a:t>
            </a:r>
            <a:endParaRPr sz="1400" b="0" i="0" u="none" strike="noStrike" cap="none">
              <a:solidFill>
                <a:srgbClr val="000000"/>
              </a:solidFill>
              <a:latin typeface="Arial"/>
              <a:ea typeface="Arial"/>
              <a:cs typeface="Arial"/>
              <a:sym typeface="Arial"/>
            </a:endParaRPr>
          </a:p>
        </p:txBody>
      </p:sp>
      <p:sp>
        <p:nvSpPr>
          <p:cNvPr id="498" name="Google Shape;498;p21"/>
          <p:cNvSpPr/>
          <p:nvPr/>
        </p:nvSpPr>
        <p:spPr>
          <a:xfrm>
            <a:off x="6958555" y="4771949"/>
            <a:ext cx="15591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Sign up for webinar</a:t>
            </a:r>
            <a:endParaRPr sz="1400" b="0" i="0" u="none" strike="noStrike" cap="none">
              <a:solidFill>
                <a:srgbClr val="000000"/>
              </a:solidFill>
              <a:latin typeface="Arial"/>
              <a:ea typeface="Arial"/>
              <a:cs typeface="Arial"/>
              <a:sym typeface="Arial"/>
            </a:endParaRPr>
          </a:p>
        </p:txBody>
      </p:sp>
      <p:cxnSp>
        <p:nvCxnSpPr>
          <p:cNvPr id="499" name="Google Shape;499;p21"/>
          <p:cNvCxnSpPr/>
          <p:nvPr/>
        </p:nvCxnSpPr>
        <p:spPr>
          <a:xfrm rot="10800000" flipH="1">
            <a:off x="6449580" y="3836317"/>
            <a:ext cx="381000" cy="118200"/>
          </a:xfrm>
          <a:prstGeom prst="straightConnector1">
            <a:avLst/>
          </a:prstGeom>
          <a:noFill/>
          <a:ln w="9525" cap="rnd" cmpd="sng">
            <a:solidFill>
              <a:schemeClr val="accent1"/>
            </a:solidFill>
            <a:prstDash val="solid"/>
            <a:round/>
            <a:headEnd type="none" w="sm" len="sm"/>
            <a:tailEnd type="triangle" w="med" len="med"/>
          </a:ln>
        </p:spPr>
      </p:cxnSp>
      <p:cxnSp>
        <p:nvCxnSpPr>
          <p:cNvPr id="500" name="Google Shape;500;p21"/>
          <p:cNvCxnSpPr/>
          <p:nvPr/>
        </p:nvCxnSpPr>
        <p:spPr>
          <a:xfrm>
            <a:off x="6393601" y="4880298"/>
            <a:ext cx="395400" cy="180300"/>
          </a:xfrm>
          <a:prstGeom prst="straightConnector1">
            <a:avLst/>
          </a:prstGeom>
          <a:noFill/>
          <a:ln w="9525" cap="rnd" cmpd="sng">
            <a:solidFill>
              <a:schemeClr val="accent1"/>
            </a:solidFill>
            <a:prstDash val="solid"/>
            <a:round/>
            <a:headEnd type="none" w="sm" len="sm"/>
            <a:tailEnd type="triangle" w="med" len="med"/>
          </a:ln>
        </p:spPr>
      </p:cxnSp>
      <p:sp>
        <p:nvSpPr>
          <p:cNvPr id="501" name="Google Shape;501;p21"/>
          <p:cNvSpPr/>
          <p:nvPr/>
        </p:nvSpPr>
        <p:spPr>
          <a:xfrm>
            <a:off x="10140163" y="4025772"/>
            <a:ext cx="1261200" cy="1050900"/>
          </a:xfrm>
          <a:prstGeom prst="rect">
            <a:avLst/>
          </a:prstGeom>
          <a:solidFill>
            <a:schemeClr val="accent1"/>
          </a:solidFill>
          <a:ln w="15875" cap="rnd" cmpd="sng">
            <a:solidFill>
              <a:srgbClr val="00908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Convert</a:t>
            </a:r>
            <a:endParaRPr sz="1400" b="0" i="0" u="none" strike="noStrike" cap="none">
              <a:solidFill>
                <a:srgbClr val="000000"/>
              </a:solidFill>
              <a:latin typeface="Arial"/>
              <a:ea typeface="Arial"/>
              <a:cs typeface="Arial"/>
              <a:sym typeface="Arial"/>
            </a:endParaRPr>
          </a:p>
        </p:txBody>
      </p:sp>
      <p:cxnSp>
        <p:nvCxnSpPr>
          <p:cNvPr id="502" name="Google Shape;502;p21"/>
          <p:cNvCxnSpPr/>
          <p:nvPr/>
        </p:nvCxnSpPr>
        <p:spPr>
          <a:xfrm>
            <a:off x="8902525" y="3645074"/>
            <a:ext cx="914400" cy="514200"/>
          </a:xfrm>
          <a:prstGeom prst="straightConnector1">
            <a:avLst/>
          </a:prstGeom>
          <a:noFill/>
          <a:ln w="9525" cap="rnd" cmpd="sng">
            <a:solidFill>
              <a:schemeClr val="accent1"/>
            </a:solidFill>
            <a:prstDash val="solid"/>
            <a:round/>
            <a:headEnd type="none" w="sm" len="sm"/>
            <a:tailEnd type="triangle" w="med" len="med"/>
          </a:ln>
        </p:spPr>
      </p:cxnSp>
      <p:cxnSp>
        <p:nvCxnSpPr>
          <p:cNvPr id="503" name="Google Shape;503;p21"/>
          <p:cNvCxnSpPr/>
          <p:nvPr/>
        </p:nvCxnSpPr>
        <p:spPr>
          <a:xfrm rot="10800000" flipH="1">
            <a:off x="8850671" y="5068044"/>
            <a:ext cx="904800" cy="343200"/>
          </a:xfrm>
          <a:prstGeom prst="straightConnector1">
            <a:avLst/>
          </a:prstGeom>
          <a:noFill/>
          <a:ln w="9525" cap="rnd" cmpd="sng">
            <a:solidFill>
              <a:schemeClr val="accent1"/>
            </a:solidFill>
            <a:prstDash val="solid"/>
            <a:round/>
            <a:headEnd type="none" w="sm" len="sm"/>
            <a:tailEnd type="triangle" w="med" len="med"/>
          </a:ln>
        </p:spPr>
      </p:cxnSp>
      <p:sp>
        <p:nvSpPr>
          <p:cNvPr id="504" name="Google Shape;504;p21"/>
          <p:cNvSpPr txBox="1"/>
          <p:nvPr/>
        </p:nvSpPr>
        <p:spPr>
          <a:xfrm rot="1654896">
            <a:off x="9184899" y="3612888"/>
            <a:ext cx="529361" cy="3076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Drip</a:t>
            </a:r>
            <a:endParaRPr sz="1400" b="0" i="0" u="none" strike="noStrike" cap="none">
              <a:solidFill>
                <a:srgbClr val="000000"/>
              </a:solidFill>
              <a:latin typeface="Arial"/>
              <a:ea typeface="Arial"/>
              <a:cs typeface="Arial"/>
              <a:sym typeface="Arial"/>
            </a:endParaRPr>
          </a:p>
        </p:txBody>
      </p:sp>
      <p:sp>
        <p:nvSpPr>
          <p:cNvPr id="505" name="Google Shape;505;p21"/>
          <p:cNvSpPr txBox="1"/>
          <p:nvPr/>
        </p:nvSpPr>
        <p:spPr>
          <a:xfrm rot="-1385519">
            <a:off x="9038290" y="4971814"/>
            <a:ext cx="529310" cy="30780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Drip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2"/>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Zillow Home Finder App</a:t>
            </a:r>
            <a:endParaRPr sz="3600"/>
          </a:p>
        </p:txBody>
      </p:sp>
      <p:sp>
        <p:nvSpPr>
          <p:cNvPr id="512" name="Google Shape;512;p22"/>
          <p:cNvSpPr txBox="1"/>
          <p:nvPr/>
        </p:nvSpPr>
        <p:spPr>
          <a:xfrm flipH="1">
            <a:off x="810200" y="2282575"/>
            <a:ext cx="10010400" cy="4031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400" b="1" i="0" u="none" strike="noStrike" cap="none">
                <a:solidFill>
                  <a:schemeClr val="lt1"/>
                </a:solidFill>
                <a:latin typeface="Century Gothic"/>
                <a:ea typeface="Century Gothic"/>
                <a:cs typeface="Century Gothic"/>
                <a:sym typeface="Century Gothic"/>
              </a:rPr>
              <a:t>Target Audience: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US" sz="1400" b="0" i="0" u="none" strike="noStrike" cap="none">
                <a:solidFill>
                  <a:schemeClr val="lt1"/>
                </a:solidFill>
                <a:latin typeface="Century Gothic"/>
                <a:ea typeface="Century Gothic"/>
                <a:cs typeface="Century Gothic"/>
                <a:sym typeface="Century Gothic"/>
              </a:rPr>
              <a:t>The Zillow Home Finder App will primarily serve as a functional and convenient on-the-go resource for adults shopping for a home. The app will also serve as a tool for agents to manage listings and access training programs and tool kits.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r>
              <a:rPr lang="en-US" sz="1400" b="1" i="0" u="none" strike="noStrike" cap="none">
                <a:solidFill>
                  <a:schemeClr val="lt1"/>
                </a:solidFill>
                <a:latin typeface="Century Gothic"/>
                <a:ea typeface="Century Gothic"/>
                <a:cs typeface="Century Gothic"/>
                <a:sym typeface="Century Gothic"/>
              </a:rPr>
              <a:t>Value Proposition: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r>
              <a:rPr lang="en-US" sz="1400" b="0" i="0" u="none" strike="noStrike" cap="none">
                <a:solidFill>
                  <a:schemeClr val="lt1"/>
                </a:solidFill>
                <a:latin typeface="Century Gothic"/>
                <a:ea typeface="Century Gothic"/>
                <a:cs typeface="Century Gothic"/>
                <a:sym typeface="Century Gothic"/>
              </a:rPr>
              <a:t>The app will feature a searchable catalog of listings across the country, as well as information on neighborhoods and real estate agents. A consumer may drive by a for-sale or for-rent sign and want more info, so they pull up the app and search for listings "near me“ to get information on price, floor plan, and open houses. We will also feature QR codes on the for rent or sales signs, and use the app to the code and be taken to the brokers landing page. The app will also feature resources for agents to help manage listings and aid in their business growth.</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600"/>
              <a:buFont typeface="Arial"/>
              <a:buNone/>
            </a:pPr>
            <a:endParaRPr sz="1400" b="1"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3"/>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Zillow Home Finder</a:t>
            </a:r>
            <a:endParaRPr sz="3600"/>
          </a:p>
        </p:txBody>
      </p:sp>
      <p:pic>
        <p:nvPicPr>
          <p:cNvPr id="519" name="Google Shape;519;p23" descr="A sign in front of a house  Description automatically generated"/>
          <p:cNvPicPr preferRelativeResize="0"/>
          <p:nvPr/>
        </p:nvPicPr>
        <p:blipFill rotWithShape="1">
          <a:blip r:embed="rId3">
            <a:alphaModFix/>
          </a:blip>
          <a:srcRect/>
          <a:stretch/>
        </p:blipFill>
        <p:spPr>
          <a:xfrm>
            <a:off x="435798" y="2240840"/>
            <a:ext cx="2294899" cy="4617159"/>
          </a:xfrm>
          <a:prstGeom prst="rect">
            <a:avLst/>
          </a:prstGeom>
          <a:noFill/>
          <a:ln>
            <a:noFill/>
          </a:ln>
        </p:spPr>
      </p:pic>
      <p:pic>
        <p:nvPicPr>
          <p:cNvPr id="520" name="Google Shape;520;p23" descr="A screenshot of a social media post  Description automatically generated"/>
          <p:cNvPicPr preferRelativeResize="0"/>
          <p:nvPr/>
        </p:nvPicPr>
        <p:blipFill rotWithShape="1">
          <a:blip r:embed="rId4">
            <a:alphaModFix/>
          </a:blip>
          <a:srcRect/>
          <a:stretch/>
        </p:blipFill>
        <p:spPr>
          <a:xfrm>
            <a:off x="3176881" y="2210868"/>
            <a:ext cx="2634477" cy="4647133"/>
          </a:xfrm>
          <a:prstGeom prst="rect">
            <a:avLst/>
          </a:prstGeom>
          <a:noFill/>
          <a:ln>
            <a:noFill/>
          </a:ln>
        </p:spPr>
      </p:pic>
      <p:pic>
        <p:nvPicPr>
          <p:cNvPr id="521" name="Google Shape;521;p23" descr="A close up of a sign  Description automatically generated"/>
          <p:cNvPicPr preferRelativeResize="0"/>
          <p:nvPr/>
        </p:nvPicPr>
        <p:blipFill rotWithShape="1">
          <a:blip r:embed="rId5">
            <a:alphaModFix/>
          </a:blip>
          <a:srcRect/>
          <a:stretch/>
        </p:blipFill>
        <p:spPr>
          <a:xfrm>
            <a:off x="6206936" y="2225853"/>
            <a:ext cx="2572470" cy="4617160"/>
          </a:xfrm>
          <a:prstGeom prst="rect">
            <a:avLst/>
          </a:prstGeom>
          <a:noFill/>
          <a:ln>
            <a:noFill/>
          </a:ln>
        </p:spPr>
      </p:pic>
      <p:pic>
        <p:nvPicPr>
          <p:cNvPr id="522" name="Google Shape;522;p23" descr="A screenshot of a social media post  Description automatically generated"/>
          <p:cNvPicPr preferRelativeResize="0"/>
          <p:nvPr/>
        </p:nvPicPr>
        <p:blipFill rotWithShape="1">
          <a:blip r:embed="rId6">
            <a:alphaModFix/>
          </a:blip>
          <a:srcRect/>
          <a:stretch/>
        </p:blipFill>
        <p:spPr>
          <a:xfrm>
            <a:off x="9110993" y="2240841"/>
            <a:ext cx="2645208" cy="46171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24"/>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Font typeface="Arial"/>
              <a:buNone/>
            </a:pPr>
            <a:r>
              <a:rPr lang="en-US" sz="3600"/>
              <a:t>Wireframe of Zillow Home Finder </a:t>
            </a:r>
            <a:endParaRPr sz="3600"/>
          </a:p>
        </p:txBody>
      </p:sp>
      <p:pic>
        <p:nvPicPr>
          <p:cNvPr id="529" name="Google Shape;529;p24" descr="A close up of a device  Description automatically generated"/>
          <p:cNvPicPr preferRelativeResize="0"/>
          <p:nvPr/>
        </p:nvPicPr>
        <p:blipFill rotWithShape="1">
          <a:blip r:embed="rId3">
            <a:alphaModFix/>
          </a:blip>
          <a:srcRect/>
          <a:stretch/>
        </p:blipFill>
        <p:spPr>
          <a:xfrm>
            <a:off x="293206" y="2797954"/>
            <a:ext cx="2235273" cy="4060047"/>
          </a:xfrm>
          <a:prstGeom prst="rect">
            <a:avLst/>
          </a:prstGeom>
          <a:noFill/>
          <a:ln>
            <a:noFill/>
          </a:ln>
        </p:spPr>
      </p:pic>
      <p:pic>
        <p:nvPicPr>
          <p:cNvPr id="530" name="Google Shape;530;p24" descr="A screenshot of a cell phone  Description automatically generated"/>
          <p:cNvPicPr preferRelativeResize="0"/>
          <p:nvPr/>
        </p:nvPicPr>
        <p:blipFill rotWithShape="1">
          <a:blip r:embed="rId4">
            <a:alphaModFix/>
          </a:blip>
          <a:srcRect/>
          <a:stretch/>
        </p:blipFill>
        <p:spPr>
          <a:xfrm>
            <a:off x="3081127" y="2797951"/>
            <a:ext cx="2409230" cy="4060049"/>
          </a:xfrm>
          <a:prstGeom prst="rect">
            <a:avLst/>
          </a:prstGeom>
          <a:noFill/>
          <a:ln>
            <a:noFill/>
          </a:ln>
        </p:spPr>
      </p:pic>
      <p:pic>
        <p:nvPicPr>
          <p:cNvPr id="531" name="Google Shape;531;p24" descr="A close up of a map  Description automatically generated"/>
          <p:cNvPicPr preferRelativeResize="0"/>
          <p:nvPr/>
        </p:nvPicPr>
        <p:blipFill rotWithShape="1">
          <a:blip r:embed="rId5">
            <a:alphaModFix/>
          </a:blip>
          <a:srcRect/>
          <a:stretch/>
        </p:blipFill>
        <p:spPr>
          <a:xfrm>
            <a:off x="6204089" y="2797949"/>
            <a:ext cx="2004963" cy="4060050"/>
          </a:xfrm>
          <a:prstGeom prst="rect">
            <a:avLst/>
          </a:prstGeom>
          <a:noFill/>
          <a:ln>
            <a:noFill/>
          </a:ln>
        </p:spPr>
      </p:pic>
      <p:pic>
        <p:nvPicPr>
          <p:cNvPr id="532" name="Google Shape;532;p24" descr="A close up of text on a white background  Description automatically generated"/>
          <p:cNvPicPr preferRelativeResize="0"/>
          <p:nvPr/>
        </p:nvPicPr>
        <p:blipFill rotWithShape="1">
          <a:blip r:embed="rId6">
            <a:alphaModFix/>
          </a:blip>
          <a:srcRect/>
          <a:stretch/>
        </p:blipFill>
        <p:spPr>
          <a:xfrm>
            <a:off x="8847634" y="2797949"/>
            <a:ext cx="2900931" cy="4060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25"/>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1800"/>
              <a:buFont typeface="Arial"/>
              <a:buNone/>
            </a:pPr>
            <a:r>
              <a:rPr lang="en-US" sz="3600"/>
              <a:t>Sitemap</a:t>
            </a:r>
            <a:endParaRPr sz="3600"/>
          </a:p>
        </p:txBody>
      </p:sp>
      <p:pic>
        <p:nvPicPr>
          <p:cNvPr id="539" name="Google Shape;539;p25"/>
          <p:cNvPicPr preferRelativeResize="0"/>
          <p:nvPr/>
        </p:nvPicPr>
        <p:blipFill rotWithShape="1">
          <a:blip r:embed="rId3">
            <a:alphaModFix/>
          </a:blip>
          <a:srcRect/>
          <a:stretch/>
        </p:blipFill>
        <p:spPr>
          <a:xfrm>
            <a:off x="275025" y="1613644"/>
            <a:ext cx="11641950" cy="537687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6"/>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Analytics, Testing, and Optimization</a:t>
            </a:r>
            <a:endParaRPr sz="3600"/>
          </a:p>
        </p:txBody>
      </p:sp>
      <p:sp>
        <p:nvSpPr>
          <p:cNvPr id="546" name="Google Shape;546;p26"/>
          <p:cNvSpPr txBox="1"/>
          <p:nvPr/>
        </p:nvSpPr>
        <p:spPr>
          <a:xfrm flipH="1">
            <a:off x="810200" y="2282575"/>
            <a:ext cx="10010400" cy="4031700"/>
          </a:xfrm>
          <a:prstGeom prst="rect">
            <a:avLst/>
          </a:prstGeom>
          <a:noFill/>
          <a:ln>
            <a:noFill/>
          </a:ln>
        </p:spPr>
        <p:txBody>
          <a:bodyPr spcFirstLastPara="1" wrap="square" lIns="91425" tIns="45700" rIns="91425" bIns="45700" anchor="t" anchorCtr="0">
            <a:noAutofit/>
          </a:bodyPr>
          <a:lstStyle/>
          <a:p>
            <a:pPr marL="457200" marR="0" lvl="0" indent="-317500" algn="l" rtl="0">
              <a:lnSpc>
                <a:spcPct val="115000"/>
              </a:lnSpc>
              <a:spcBef>
                <a:spcPts val="0"/>
              </a:spcBef>
              <a:spcAft>
                <a:spcPts val="0"/>
              </a:spcAft>
              <a:buClr>
                <a:schemeClr val="lt1"/>
              </a:buClr>
              <a:buSzPts val="1400"/>
              <a:buFont typeface="Century Gothic"/>
              <a:buChar char="●"/>
            </a:pPr>
            <a:r>
              <a:rPr lang="en-US" sz="1400" b="0" i="0" u="none" strike="noStrike" cap="none">
                <a:solidFill>
                  <a:schemeClr val="lt1"/>
                </a:solidFill>
                <a:latin typeface="Century Gothic"/>
                <a:ea typeface="Century Gothic"/>
                <a:cs typeface="Century Gothic"/>
                <a:sym typeface="Century Gothic"/>
              </a:rPr>
              <a:t>Optimize primary website and landing pages to ensure CTAs are clear, concise, and placed correctly on website. </a:t>
            </a:r>
            <a:br>
              <a:rPr lang="en-US" sz="1400" b="0" i="0" u="none" strike="noStrike" cap="none">
                <a:solidFill>
                  <a:schemeClr val="lt1"/>
                </a:solidFill>
                <a:latin typeface="Century Gothic"/>
                <a:ea typeface="Century Gothic"/>
                <a:cs typeface="Century Gothic"/>
                <a:sym typeface="Century Gothic"/>
              </a:rPr>
            </a:br>
            <a:endParaRPr sz="1400" b="0" i="0" u="none" strike="noStrike" cap="none">
              <a:solidFill>
                <a:schemeClr val="lt1"/>
              </a:solidFill>
              <a:latin typeface="Century Gothic"/>
              <a:ea typeface="Century Gothic"/>
              <a:cs typeface="Century Gothic"/>
              <a:sym typeface="Century Gothic"/>
            </a:endParaRPr>
          </a:p>
          <a:p>
            <a:pPr marL="457200" marR="0" lvl="0" indent="-317500" algn="l" rtl="0">
              <a:lnSpc>
                <a:spcPct val="115000"/>
              </a:lnSpc>
              <a:spcBef>
                <a:spcPts val="0"/>
              </a:spcBef>
              <a:spcAft>
                <a:spcPts val="0"/>
              </a:spcAft>
              <a:buClr>
                <a:schemeClr val="lt1"/>
              </a:buClr>
              <a:buSzPts val="1400"/>
              <a:buFont typeface="Century Gothic"/>
              <a:buChar char="●"/>
            </a:pPr>
            <a:r>
              <a:rPr lang="en-US" sz="1400" b="0" i="0" u="none" strike="noStrike" cap="none">
                <a:solidFill>
                  <a:schemeClr val="lt1"/>
                </a:solidFill>
                <a:latin typeface="Century Gothic"/>
                <a:ea typeface="Century Gothic"/>
                <a:cs typeface="Century Gothic"/>
                <a:sym typeface="Century Gothic"/>
              </a:rPr>
              <a:t>Measure conversion rates for PPC ads (how many real estate agents join program and how many real estate agents request more information)</a:t>
            </a:r>
            <a:br>
              <a:rPr lang="en-US" sz="1400" b="0" i="0" u="none" strike="noStrike" cap="none">
                <a:solidFill>
                  <a:schemeClr val="lt1"/>
                </a:solidFill>
                <a:latin typeface="Century Gothic"/>
                <a:ea typeface="Century Gothic"/>
                <a:cs typeface="Century Gothic"/>
                <a:sym typeface="Century Gothic"/>
              </a:rPr>
            </a:br>
            <a:endParaRPr sz="1400" b="0" i="0" u="none" strike="noStrike" cap="none">
              <a:solidFill>
                <a:schemeClr val="lt1"/>
              </a:solidFill>
              <a:latin typeface="Century Gothic"/>
              <a:ea typeface="Century Gothic"/>
              <a:cs typeface="Century Gothic"/>
              <a:sym typeface="Century Gothic"/>
            </a:endParaRPr>
          </a:p>
          <a:p>
            <a:pPr marL="457200" marR="0" lvl="0" indent="-317500" algn="l" rtl="0">
              <a:lnSpc>
                <a:spcPct val="115000"/>
              </a:lnSpc>
              <a:spcBef>
                <a:spcPts val="0"/>
              </a:spcBef>
              <a:spcAft>
                <a:spcPts val="0"/>
              </a:spcAft>
              <a:buClr>
                <a:schemeClr val="lt1"/>
              </a:buClr>
              <a:buSzPts val="1400"/>
              <a:buFont typeface="Century Gothic"/>
              <a:buChar char="●"/>
            </a:pPr>
            <a:r>
              <a:rPr lang="en-US" sz="1400" b="0" i="0" u="none" strike="noStrike" cap="none">
                <a:solidFill>
                  <a:schemeClr val="lt1"/>
                </a:solidFill>
                <a:latin typeface="Century Gothic"/>
                <a:ea typeface="Century Gothic"/>
                <a:cs typeface="Century Gothic"/>
                <a:sym typeface="Century Gothic"/>
              </a:rPr>
              <a:t>Determine success of drip campaign by measuring CTR and conversion rates. Determine how many emails it takes to convert/drop off. Adjust where necessary to improve time to conversion.</a:t>
            </a:r>
            <a:endParaRPr sz="1400" b="0" i="0" u="none" strike="noStrike" cap="none">
              <a:solidFill>
                <a:schemeClr val="lt1"/>
              </a:solidFill>
              <a:latin typeface="Century Gothic"/>
              <a:ea typeface="Century Gothic"/>
              <a:cs typeface="Century Gothic"/>
              <a:sym typeface="Century Gothic"/>
            </a:endParaRPr>
          </a:p>
          <a:p>
            <a:pPr marL="45720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457200" marR="0" lvl="0" indent="-317500" algn="l" rtl="0">
              <a:lnSpc>
                <a:spcPct val="115000"/>
              </a:lnSpc>
              <a:spcBef>
                <a:spcPts val="0"/>
              </a:spcBef>
              <a:spcAft>
                <a:spcPts val="0"/>
              </a:spcAft>
              <a:buClr>
                <a:schemeClr val="lt1"/>
              </a:buClr>
              <a:buSzPts val="1400"/>
              <a:buFont typeface="Century Gothic"/>
              <a:buChar char="●"/>
            </a:pPr>
            <a:r>
              <a:rPr lang="en-US" sz="1400" b="0" i="0" u="none" strike="noStrike" cap="none">
                <a:solidFill>
                  <a:schemeClr val="lt1"/>
                </a:solidFill>
                <a:latin typeface="Century Gothic"/>
                <a:ea typeface="Century Gothic"/>
                <a:cs typeface="Century Gothic"/>
                <a:sym typeface="Century Gothic"/>
              </a:rPr>
              <a:t>Conduct A/B testing to improve open-rates and adjust where necessary</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chemeClr val="lt1"/>
              </a:solidFill>
              <a:latin typeface="Century Gothic"/>
              <a:ea typeface="Century Gothic"/>
              <a:cs typeface="Century Gothic"/>
              <a:sym typeface="Century Gothic"/>
            </a:endParaRPr>
          </a:p>
          <a:p>
            <a:pPr marL="457200" marR="0" lvl="0" indent="-317500" algn="l" rtl="0">
              <a:lnSpc>
                <a:spcPct val="115000"/>
              </a:lnSpc>
              <a:spcBef>
                <a:spcPts val="0"/>
              </a:spcBef>
              <a:spcAft>
                <a:spcPts val="0"/>
              </a:spcAft>
              <a:buClr>
                <a:schemeClr val="lt1"/>
              </a:buClr>
              <a:buSzPts val="1400"/>
              <a:buFont typeface="Century Gothic"/>
              <a:buChar char="●"/>
            </a:pPr>
            <a:r>
              <a:rPr lang="en-US" sz="1400" b="0" i="0" u="none" strike="noStrike" cap="none">
                <a:solidFill>
                  <a:schemeClr val="lt1"/>
                </a:solidFill>
                <a:latin typeface="Century Gothic"/>
                <a:ea typeface="Century Gothic"/>
                <a:cs typeface="Century Gothic"/>
                <a:sym typeface="Century Gothic"/>
              </a:rPr>
              <a:t>Continuously refresh and monitor Google Adwords and adjust based on performance/key trends in real estate space</a:t>
            </a: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7"/>
          <p:cNvSpPr txBox="1">
            <a:spLocks noGrp="1"/>
          </p:cNvSpPr>
          <p:nvPr>
            <p:ph type="title" idx="4294967295"/>
          </p:nvPr>
        </p:nvSpPr>
        <p:spPr>
          <a:xfrm>
            <a:off x="810000" y="6618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Conclusion</a:t>
            </a:r>
            <a:endParaRPr sz="3600"/>
          </a:p>
        </p:txBody>
      </p:sp>
      <p:sp>
        <p:nvSpPr>
          <p:cNvPr id="553" name="Google Shape;553;p27"/>
          <p:cNvSpPr txBox="1"/>
          <p:nvPr/>
        </p:nvSpPr>
        <p:spPr>
          <a:xfrm flipH="1">
            <a:off x="810200" y="2282575"/>
            <a:ext cx="10010400" cy="4031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600" b="0" i="0" u="none" strike="noStrike" cap="none">
                <a:solidFill>
                  <a:schemeClr val="lt1"/>
                </a:solidFill>
                <a:latin typeface="Century Gothic"/>
                <a:ea typeface="Century Gothic"/>
                <a:cs typeface="Century Gothic"/>
                <a:sym typeface="Century Gothic"/>
              </a:rPr>
              <a:t>In summary, this digital marketing plan aims to convert more prospects into true leads, increase click-through rate, increase SERP ranking, and improve both the quantity and quality of traffic to Zillow.com. By following the recommended plan of action, we are addressing multiple aspects of Zillow’s business. In addition to organic SEO, the PPC ad campaign will target real estate agents for the Premier Agent program. Increasing the social media presence will boost engagement from casual and active home seekers, and mobile marketing with the Home Finder app connects the two together. </a:t>
            </a:r>
            <a:endParaRPr sz="16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Value Proposition</a:t>
            </a:r>
            <a:endParaRPr sz="3600"/>
          </a:p>
        </p:txBody>
      </p:sp>
      <p:sp>
        <p:nvSpPr>
          <p:cNvPr id="342" name="Google Shape;342;p3"/>
          <p:cNvSpPr txBox="1">
            <a:spLocks noGrp="1"/>
          </p:cNvSpPr>
          <p:nvPr>
            <p:ph type="body" idx="1"/>
          </p:nvPr>
        </p:nvSpPr>
        <p:spPr>
          <a:xfrm>
            <a:off x="914400" y="2286000"/>
            <a:ext cx="10107000" cy="35730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1800"/>
              <a:buNone/>
            </a:pPr>
            <a:r>
              <a:rPr lang="en-US" sz="2000"/>
              <a:t>Zillow.com offers everything you need to buy, sell, rent, or remodel your home. They provide consumers with all the resources they need and connect them with the best local professionals who can help, all from the convenience of their own computer or mobile device.</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
          <p:cNvSpPr txBox="1">
            <a:spLocks noGrp="1"/>
          </p:cNvSpPr>
          <p:nvPr>
            <p:ph type="title" idx="4294967295"/>
          </p:nvPr>
        </p:nvSpPr>
        <p:spPr>
          <a:xfrm>
            <a:off x="810000" y="53898"/>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Target Audience</a:t>
            </a:r>
            <a:endParaRPr sz="3600"/>
          </a:p>
        </p:txBody>
      </p:sp>
      <p:sp>
        <p:nvSpPr>
          <p:cNvPr id="348" name="Google Shape;348;p4"/>
          <p:cNvSpPr txBox="1">
            <a:spLocks noGrp="1"/>
          </p:cNvSpPr>
          <p:nvPr>
            <p:ph type="body" idx="1"/>
          </p:nvPr>
        </p:nvSpPr>
        <p:spPr>
          <a:xfrm>
            <a:off x="914400" y="2286000"/>
            <a:ext cx="10458900" cy="3573000"/>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Autofit/>
          </a:bodyPr>
          <a:lstStyle/>
          <a:p>
            <a:pPr marL="0" lvl="0" indent="0" algn="l" rtl="0">
              <a:lnSpc>
                <a:spcPct val="115000"/>
              </a:lnSpc>
              <a:spcBef>
                <a:spcPts val="0"/>
              </a:spcBef>
              <a:spcAft>
                <a:spcPts val="0"/>
              </a:spcAft>
              <a:buSzPts val="1800"/>
              <a:buNone/>
            </a:pPr>
            <a:r>
              <a:rPr lang="en-US" sz="2000"/>
              <a:t>The audience we are targeting with this digital plan is millennial+ adults - homeowners, renters, realtors, casual browsers, and those who want to list their home or home-related services.</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
          <p:cNvSpPr txBox="1">
            <a:spLocks noGrp="1"/>
          </p:cNvSpPr>
          <p:nvPr>
            <p:ph type="title" idx="4294967295"/>
          </p:nvPr>
        </p:nvSpPr>
        <p:spPr>
          <a:xfrm>
            <a:off x="801288" y="76190"/>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a:t>Personas</a:t>
            </a:r>
            <a:endParaRPr/>
          </a:p>
        </p:txBody>
      </p:sp>
      <p:sp>
        <p:nvSpPr>
          <p:cNvPr id="354" name="Google Shape;354;p5"/>
          <p:cNvSpPr txBox="1">
            <a:spLocks noGrp="1"/>
          </p:cNvSpPr>
          <p:nvPr>
            <p:ph type="body" idx="1"/>
          </p:nvPr>
        </p:nvSpPr>
        <p:spPr>
          <a:xfrm>
            <a:off x="1489163" y="5094650"/>
            <a:ext cx="2307900" cy="677400"/>
          </a:xfrm>
          <a:prstGeom prst="rect">
            <a:avLst/>
          </a:prstGeom>
          <a:noFill/>
          <a:ln>
            <a:noFill/>
          </a:ln>
          <a:effectLst>
            <a:outerShdw blurRad="50800">
              <a:srgbClr val="000000">
                <a:alpha val="40000"/>
              </a:srgbClr>
            </a:outerShdw>
          </a:effectLst>
        </p:spPr>
        <p:txBody>
          <a:bodyPr spcFirstLastPara="1" wrap="square" lIns="91425" tIns="9125" rIns="91425" bIns="45700" anchor="t" anchorCtr="0">
            <a:noAutofit/>
          </a:bodyPr>
          <a:lstStyle/>
          <a:p>
            <a:pPr marL="0" lvl="0" indent="0" algn="ctr" rtl="0">
              <a:lnSpc>
                <a:spcPct val="100000"/>
              </a:lnSpc>
              <a:spcBef>
                <a:spcPts val="0"/>
              </a:spcBef>
              <a:spcAft>
                <a:spcPts val="0"/>
              </a:spcAft>
              <a:buSzPts val="1800"/>
              <a:buNone/>
            </a:pPr>
            <a:r>
              <a:rPr lang="en-US" b="1"/>
              <a:t>Zillow Zack</a:t>
            </a:r>
            <a:endParaRPr b="1"/>
          </a:p>
        </p:txBody>
      </p:sp>
      <p:pic>
        <p:nvPicPr>
          <p:cNvPr id="355" name="Google Shape;355;p5"/>
          <p:cNvPicPr preferRelativeResize="0"/>
          <p:nvPr/>
        </p:nvPicPr>
        <p:blipFill rotWithShape="1">
          <a:blip r:embed="rId3">
            <a:alphaModFix/>
          </a:blip>
          <a:srcRect t="1052" r="3835" b="37397"/>
          <a:stretch/>
        </p:blipFill>
        <p:spPr>
          <a:xfrm>
            <a:off x="1645238" y="2514150"/>
            <a:ext cx="2219400" cy="2219400"/>
          </a:xfrm>
          <a:prstGeom prst="ellipse">
            <a:avLst/>
          </a:prstGeom>
          <a:noFill/>
          <a:ln>
            <a:noFill/>
          </a:ln>
        </p:spPr>
      </p:pic>
      <p:pic>
        <p:nvPicPr>
          <p:cNvPr id="356" name="Google Shape;356;p5"/>
          <p:cNvPicPr preferRelativeResize="0"/>
          <p:nvPr/>
        </p:nvPicPr>
        <p:blipFill rotWithShape="1">
          <a:blip r:embed="rId4">
            <a:alphaModFix/>
          </a:blip>
          <a:srcRect l="11225" t="5688" r="14776" b="5696"/>
          <a:stretch/>
        </p:blipFill>
        <p:spPr>
          <a:xfrm>
            <a:off x="4920331" y="2514140"/>
            <a:ext cx="2222100" cy="2222100"/>
          </a:xfrm>
          <a:prstGeom prst="ellipse">
            <a:avLst/>
          </a:prstGeom>
          <a:noFill/>
          <a:ln>
            <a:noFill/>
          </a:ln>
        </p:spPr>
      </p:pic>
      <p:pic>
        <p:nvPicPr>
          <p:cNvPr id="357" name="Google Shape;357;p5"/>
          <p:cNvPicPr preferRelativeResize="0"/>
          <p:nvPr/>
        </p:nvPicPr>
        <p:blipFill rotWithShape="1">
          <a:blip r:embed="rId5">
            <a:alphaModFix/>
          </a:blip>
          <a:srcRect/>
          <a:stretch/>
        </p:blipFill>
        <p:spPr>
          <a:xfrm>
            <a:off x="8308606" y="2512790"/>
            <a:ext cx="2222100" cy="2222100"/>
          </a:xfrm>
          <a:prstGeom prst="ellipse">
            <a:avLst/>
          </a:prstGeom>
          <a:noFill/>
          <a:ln>
            <a:noFill/>
          </a:ln>
        </p:spPr>
      </p:pic>
      <p:sp>
        <p:nvSpPr>
          <p:cNvPr id="358" name="Google Shape;358;p5"/>
          <p:cNvSpPr txBox="1">
            <a:spLocks noGrp="1"/>
          </p:cNvSpPr>
          <p:nvPr>
            <p:ph type="body" idx="1"/>
          </p:nvPr>
        </p:nvSpPr>
        <p:spPr>
          <a:xfrm>
            <a:off x="4877438" y="5094650"/>
            <a:ext cx="2307900" cy="677400"/>
          </a:xfrm>
          <a:prstGeom prst="rect">
            <a:avLst/>
          </a:prstGeom>
          <a:noFill/>
          <a:ln>
            <a:noFill/>
          </a:ln>
          <a:effectLst>
            <a:outerShdw blurRad="50800">
              <a:srgbClr val="000000">
                <a:alpha val="40000"/>
              </a:srgbClr>
            </a:outerShdw>
          </a:effectLst>
        </p:spPr>
        <p:txBody>
          <a:bodyPr spcFirstLastPara="1" wrap="square" lIns="91425" tIns="9125" rIns="91425" bIns="45700" anchor="t" anchorCtr="0">
            <a:noAutofit/>
          </a:bodyPr>
          <a:lstStyle/>
          <a:p>
            <a:pPr marL="0" lvl="0" indent="0" algn="ctr" rtl="0">
              <a:lnSpc>
                <a:spcPct val="100000"/>
              </a:lnSpc>
              <a:spcBef>
                <a:spcPts val="0"/>
              </a:spcBef>
              <a:spcAft>
                <a:spcPts val="0"/>
              </a:spcAft>
              <a:buSzPts val="1800"/>
              <a:buNone/>
            </a:pPr>
            <a:r>
              <a:rPr lang="en-US" b="1"/>
              <a:t>Realtor Renee</a:t>
            </a:r>
            <a:endParaRPr b="1"/>
          </a:p>
        </p:txBody>
      </p:sp>
      <p:sp>
        <p:nvSpPr>
          <p:cNvPr id="359" name="Google Shape;359;p5"/>
          <p:cNvSpPr txBox="1">
            <a:spLocks noGrp="1"/>
          </p:cNvSpPr>
          <p:nvPr>
            <p:ph type="body" idx="1"/>
          </p:nvPr>
        </p:nvSpPr>
        <p:spPr>
          <a:xfrm>
            <a:off x="8265713" y="5094650"/>
            <a:ext cx="2307900" cy="677400"/>
          </a:xfrm>
          <a:prstGeom prst="rect">
            <a:avLst/>
          </a:prstGeom>
          <a:noFill/>
          <a:ln>
            <a:noFill/>
          </a:ln>
          <a:effectLst>
            <a:outerShdw blurRad="50800">
              <a:srgbClr val="000000">
                <a:alpha val="40000"/>
              </a:srgbClr>
            </a:outerShdw>
          </a:effectLst>
        </p:spPr>
        <p:txBody>
          <a:bodyPr spcFirstLastPara="1" wrap="square" lIns="91425" tIns="9125" rIns="91425" bIns="45700" anchor="t" anchorCtr="0">
            <a:noAutofit/>
          </a:bodyPr>
          <a:lstStyle/>
          <a:p>
            <a:pPr marL="0" lvl="0" indent="0" algn="ctr" rtl="0">
              <a:lnSpc>
                <a:spcPct val="100000"/>
              </a:lnSpc>
              <a:spcBef>
                <a:spcPts val="0"/>
              </a:spcBef>
              <a:spcAft>
                <a:spcPts val="0"/>
              </a:spcAft>
              <a:buSzPts val="1800"/>
              <a:buNone/>
            </a:pPr>
            <a:r>
              <a:rPr lang="en-US" b="1"/>
              <a:t>Renter Rachel</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pic>
        <p:nvPicPr>
          <p:cNvPr id="364" name="Google Shape;364;p6"/>
          <p:cNvPicPr preferRelativeResize="0"/>
          <p:nvPr/>
        </p:nvPicPr>
        <p:blipFill rotWithShape="1">
          <a:blip r:embed="rId3">
            <a:alphaModFix/>
          </a:blip>
          <a:srcRect/>
          <a:stretch/>
        </p:blipFill>
        <p:spPr>
          <a:xfrm>
            <a:off x="556525" y="76200"/>
            <a:ext cx="10808150" cy="6705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8"/>
        <p:cNvGrpSpPr/>
        <p:nvPr/>
      </p:nvGrpSpPr>
      <p:grpSpPr>
        <a:xfrm>
          <a:off x="0" y="0"/>
          <a:ext cx="0" cy="0"/>
          <a:chOff x="0" y="0"/>
          <a:chExt cx="0" cy="0"/>
        </a:xfrm>
      </p:grpSpPr>
      <p:pic>
        <p:nvPicPr>
          <p:cNvPr id="369" name="Google Shape;369;p7"/>
          <p:cNvPicPr preferRelativeResize="0"/>
          <p:nvPr/>
        </p:nvPicPr>
        <p:blipFill rotWithShape="1">
          <a:blip r:embed="rId3">
            <a:alphaModFix/>
          </a:blip>
          <a:srcRect l="-11288" t="9" r="-11275" b="970"/>
          <a:stretch/>
        </p:blipFill>
        <p:spPr>
          <a:xfrm>
            <a:off x="0" y="0"/>
            <a:ext cx="12230524"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374" name="Google Shape;374;p8"/>
          <p:cNvPicPr preferRelativeResize="0"/>
          <p:nvPr/>
        </p:nvPicPr>
        <p:blipFill rotWithShape="1">
          <a:blip r:embed="rId3">
            <a:alphaModFix/>
          </a:blip>
          <a:srcRect l="-1092" r="-1082" b="2190"/>
          <a:stretch/>
        </p:blipFill>
        <p:spPr>
          <a:xfrm>
            <a:off x="1229450" y="-10"/>
            <a:ext cx="9733125" cy="68580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9"/>
          <p:cNvSpPr txBox="1">
            <a:spLocks noGrp="1"/>
          </p:cNvSpPr>
          <p:nvPr>
            <p:ph type="title"/>
          </p:nvPr>
        </p:nvSpPr>
        <p:spPr>
          <a:xfrm>
            <a:off x="810000" y="52513"/>
            <a:ext cx="10572000" cy="9705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FEFEFE"/>
              </a:buClr>
              <a:buSzPts val="4000"/>
              <a:buFont typeface="Century Gothic"/>
              <a:buNone/>
            </a:pPr>
            <a:r>
              <a:rPr lang="en-US" sz="3600"/>
              <a:t>Digital Presence Overview</a:t>
            </a:r>
            <a:endParaRPr sz="3600"/>
          </a:p>
        </p:txBody>
      </p:sp>
      <p:sp>
        <p:nvSpPr>
          <p:cNvPr id="380" name="Google Shape;380;p9"/>
          <p:cNvSpPr txBox="1"/>
          <p:nvPr/>
        </p:nvSpPr>
        <p:spPr>
          <a:xfrm flipH="1">
            <a:off x="810200" y="2282575"/>
            <a:ext cx="10010400" cy="40317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en-US" sz="1400" b="1" i="0" u="none" strike="noStrike" cap="none">
                <a:solidFill>
                  <a:schemeClr val="lt1"/>
                </a:solidFill>
                <a:latin typeface="Century Gothic"/>
                <a:ea typeface="Century Gothic"/>
                <a:cs typeface="Century Gothic"/>
                <a:sym typeface="Century Gothic"/>
              </a:rPr>
              <a:t>Zillow.com: </a:t>
            </a:r>
            <a:br>
              <a:rPr lang="en-US" sz="1400" b="1" i="0" u="none" strike="noStrike" cap="none">
                <a:solidFill>
                  <a:schemeClr val="lt1"/>
                </a:solidFill>
                <a:latin typeface="Century Gothic"/>
                <a:ea typeface="Century Gothic"/>
                <a:cs typeface="Century Gothic"/>
                <a:sym typeface="Century Gothic"/>
              </a:rPr>
            </a:br>
            <a:r>
              <a:rPr lang="en-US" sz="1400" b="0" i="0" u="none" strike="noStrike" cap="none">
                <a:solidFill>
                  <a:schemeClr val="lt1"/>
                </a:solidFill>
                <a:latin typeface="Century Gothic"/>
                <a:ea typeface="Century Gothic"/>
                <a:cs typeface="Century Gothic"/>
                <a:sym typeface="Century Gothic"/>
              </a:rPr>
              <a:t>The primary method where people buy, sell, and look for homes. Most familiar medium to audiences. </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lt1"/>
                </a:solidFill>
                <a:latin typeface="Century Gothic"/>
                <a:ea typeface="Century Gothic"/>
                <a:cs typeface="Century Gothic"/>
                <a:sym typeface="Century Gothic"/>
              </a:rPr>
              <a:t>Social Media:</a:t>
            </a:r>
            <a:endParaRPr sz="1400" b="1"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lt1"/>
                </a:solidFill>
                <a:latin typeface="Century Gothic"/>
                <a:ea typeface="Century Gothic"/>
                <a:cs typeface="Century Gothic"/>
                <a:sym typeface="Century Gothic"/>
              </a:rPr>
              <a:t>Twitter: </a:t>
            </a:r>
            <a:r>
              <a:rPr lang="en-US" sz="1400" b="0" i="0" u="none" strike="noStrike" cap="none">
                <a:solidFill>
                  <a:schemeClr val="lt1"/>
                </a:solidFill>
                <a:latin typeface="Century Gothic"/>
                <a:ea typeface="Century Gothic"/>
                <a:cs typeface="Century Gothic"/>
                <a:sym typeface="Century Gothic"/>
              </a:rPr>
              <a:t>364k followers; combination of retweeted content and content promoting existing blog and website.</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lt1"/>
                </a:solidFill>
                <a:latin typeface="Century Gothic"/>
                <a:ea typeface="Century Gothic"/>
                <a:cs typeface="Century Gothic"/>
                <a:sym typeface="Century Gothic"/>
              </a:rPr>
              <a:t>YouTube: </a:t>
            </a:r>
            <a:r>
              <a:rPr lang="en-US" sz="1400" b="0" i="0" u="none" strike="noStrike" cap="none">
                <a:solidFill>
                  <a:schemeClr val="lt1"/>
                </a:solidFill>
                <a:latin typeface="Century Gothic"/>
                <a:ea typeface="Century Gothic"/>
                <a:cs typeface="Century Gothic"/>
                <a:sym typeface="Century Gothic"/>
              </a:rPr>
              <a:t>67k subscribers: combination of short commercials and original video content</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lt1"/>
                </a:solidFill>
                <a:latin typeface="Century Gothic"/>
                <a:ea typeface="Century Gothic"/>
                <a:cs typeface="Century Gothic"/>
                <a:sym typeface="Century Gothic"/>
              </a:rPr>
              <a:t>Instagram: </a:t>
            </a:r>
            <a:r>
              <a:rPr lang="en-US" sz="1400" b="0" i="0" u="none" strike="noStrike" cap="none">
                <a:solidFill>
                  <a:schemeClr val="lt1"/>
                </a:solidFill>
                <a:latin typeface="Century Gothic"/>
                <a:ea typeface="Century Gothic"/>
                <a:cs typeface="Century Gothic"/>
                <a:sym typeface="Century Gothic"/>
              </a:rPr>
              <a:t>301k followers; images of houses/rooms and descriptions and design tips</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400" b="1" i="0" u="none" strike="noStrike" cap="none">
                <a:solidFill>
                  <a:schemeClr val="lt1"/>
                </a:solidFill>
                <a:latin typeface="Century Gothic"/>
                <a:ea typeface="Century Gothic"/>
                <a:cs typeface="Century Gothic"/>
                <a:sym typeface="Century Gothic"/>
              </a:rPr>
              <a:t>Facebook: </a:t>
            </a:r>
            <a:r>
              <a:rPr lang="en-US" sz="1400" b="0" i="0" u="none" strike="noStrike" cap="none">
                <a:solidFill>
                  <a:schemeClr val="lt1"/>
                </a:solidFill>
                <a:latin typeface="Century Gothic"/>
                <a:ea typeface="Century Gothic"/>
                <a:cs typeface="Century Gothic"/>
                <a:sym typeface="Century Gothic"/>
              </a:rPr>
              <a:t>2.3M ‘likes’; lack of original content used as a gateway to website</a:t>
            </a:r>
            <a:endParaRPr sz="1400" b="0" i="0" u="none" strike="noStrike" cap="none">
              <a:solidFill>
                <a:schemeClr val="lt1"/>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rgbClr val="000000"/>
              </a:buClr>
              <a:buSzPts val="1600"/>
              <a:buFont typeface="Arial"/>
              <a:buNone/>
            </a:pPr>
            <a:endParaRPr sz="14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2507</Words>
  <Application>Microsoft Macintosh PowerPoint</Application>
  <PresentationFormat>Custom</PresentationFormat>
  <Paragraphs>236</Paragraphs>
  <Slides>27</Slides>
  <Notes>27</Notes>
  <HiddenSlides>0</HiddenSlides>
  <MMClips>0</MMClips>
  <ScaleCrop>false</ScaleCrop>
  <HeadingPairs>
    <vt:vector size="6" baseType="variant">
      <vt:variant>
        <vt:lpstr>Fonts Used</vt:lpstr>
      </vt:variant>
      <vt:variant>
        <vt:i4>1</vt:i4>
      </vt:variant>
      <vt:variant>
        <vt:lpstr>Theme</vt:lpstr>
      </vt:variant>
      <vt:variant>
        <vt:i4>3</vt:i4>
      </vt:variant>
      <vt:variant>
        <vt:lpstr>Slide Titles</vt:lpstr>
      </vt:variant>
      <vt:variant>
        <vt:i4>27</vt:i4>
      </vt:variant>
    </vt:vector>
  </HeadingPairs>
  <TitlesOfParts>
    <vt:vector size="31" baseType="lpstr">
      <vt:lpstr>Century Gothic</vt:lpstr>
      <vt:lpstr>Quotable</vt:lpstr>
      <vt:lpstr>Quotable</vt:lpstr>
      <vt:lpstr>Quotable</vt:lpstr>
      <vt:lpstr>Zillow: Digital Marketing Plan </vt:lpstr>
      <vt:lpstr>Executive Summary</vt:lpstr>
      <vt:lpstr>Value Proposition</vt:lpstr>
      <vt:lpstr>Target Audience</vt:lpstr>
      <vt:lpstr>Personas</vt:lpstr>
      <vt:lpstr>PowerPoint Presentation</vt:lpstr>
      <vt:lpstr>PowerPoint Presentation</vt:lpstr>
      <vt:lpstr>PowerPoint Presentation</vt:lpstr>
      <vt:lpstr>Digital Presence Overview</vt:lpstr>
      <vt:lpstr>Sample Instagram Story</vt:lpstr>
      <vt:lpstr>Sample Instagram Post</vt:lpstr>
      <vt:lpstr>Sample Facebook Post</vt:lpstr>
      <vt:lpstr>Competitive Social Media Analysis</vt:lpstr>
      <vt:lpstr>Competitive Social Media Analysis</vt:lpstr>
      <vt:lpstr>Search Engine Marketing – Zillow.com </vt:lpstr>
      <vt:lpstr>PPC Campaign Goals &amp; Objectives</vt:lpstr>
      <vt:lpstr>PPC Ad Campaign</vt:lpstr>
      <vt:lpstr>PowerPoint Presentation</vt:lpstr>
      <vt:lpstr>Keyword Phrases</vt:lpstr>
      <vt:lpstr>Campaign Keyword Phrases</vt:lpstr>
      <vt:lpstr>Conversion Path</vt:lpstr>
      <vt:lpstr>Zillow Home Finder App</vt:lpstr>
      <vt:lpstr>Zillow Home Finder</vt:lpstr>
      <vt:lpstr>Wireframe of Zillow Home Finder </vt:lpstr>
      <vt:lpstr>Sitemap</vt:lpstr>
      <vt:lpstr>Analytics, Testing, and Optimization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Zillow: Digital Marketing Plan </dc:title>
  <dc:creator>Laura Byrne</dc:creator>
  <cp:lastModifiedBy>Shannon M. Thompson</cp:lastModifiedBy>
  <cp:revision>1</cp:revision>
  <dcterms:created xsi:type="dcterms:W3CDTF">2019-06-07T20:04:26Z</dcterms:created>
  <dcterms:modified xsi:type="dcterms:W3CDTF">2020-03-29T01:00:49Z</dcterms:modified>
</cp:coreProperties>
</file>